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0.xml" ContentType="application/vnd.openxmlformats-officedocument.presentationml.comments+xml"/>
  <Override PartName="/ppt/notesSlides/notesSlide16.xml" ContentType="application/vnd.openxmlformats-officedocument.presentationml.notesSlide+xml"/>
  <Override PartName="/ppt/comments/comment1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3.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4.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5.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embeddedFontLst>
    <p:embeddedFont>
      <p:font typeface="Montserrat" panose="020B0604020202020204" charset="0"/>
      <p:regular r:id="rId39"/>
      <p:bold r:id="rId40"/>
      <p:italic r:id="rId41"/>
      <p:boldItalic r:id="rId42"/>
    </p:embeddedFont>
    <p:embeddedFont>
      <p:font typeface="Lato"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3" clrIdx="0"/>
  <p:cmAuthor id="1" name="Vicente Piazza"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22"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09T03:02:42.543" idx="2">
    <p:pos x="6000" y="100"/>
    <p:text>Observe que o propósito do política e da engenharia, apesar de diferirem em suas atividades de governança e moldagem da natureza respectivamente, tem o mesmo propósito: o bem dos cidadãos e da sociedade.
-Rafael Oliveira</p:text>
  </p:cm>
  <p:cm authorId="0" dt="2019-09-09T03:02:42.547" idx="1">
    <p:pos x="6000" y="0"/>
    <p:text>Fazer um breve histórico citando Aristóteles, que empregou o termo política na Grécia Antiga, e Maquiavel, considerado o pai da ciência política atual. Obras como "Política" de Aristóteles e "O príncipe" de Maquiavel.
-Rafael Oliveira</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9-09-09T03:02:42.554" idx="12">
    <p:pos x="6000" y="0"/>
    <p:text>O que um engenheiro pode fazer para prevenir esses riscos e consertar esses impactos? Em particular um engenheiro que esteja participando da vida pública? Legislações de projeto, requisitos, normas, regulação de vistorias, etc. Legislativo.
-Rafael Oliveira</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9-09-09T03:02:42.551" idx="13">
    <p:pos x="6000" y="0"/>
    <p:text>Essas são algumas formas que o poder executivo aplica a engenharia para melhorar a vida da população. Um engenheiro reconhece a importância dessa infaestrutura e entende o que é necessário para atingir esses objetivos.
-Rafael Oliveira</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9-09T13:42:39.489" idx="1">
    <p:pos x="6000" y="0"/>
    <p:text>https://engenharia360.com/a-engenharia-e-a-politica-uma-questao-de-desenvolvimento/</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9-11T02:55:19.170" idx="2">
    <p:pos x="6000" y="0"/>
    <p:text>https://cpljobs.com/ie/wp-content/uploads/2019/02/mechanical-engineer-q-and-a.jpg</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9-11T02:55:39.796" idx="3">
    <p:pos x="6000" y="0"/>
    <p:text>http://wbrasilia.com/wcongressonacional001.jpg</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9-11T02:06:02.780" idx="4">
    <p:pos x="1089" y="1338"/>
    <p:text>https://www.bbc.com/news/magazine-15720438</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9-09T03:02:42.558" idx="3">
    <p:pos x="6000" y="0"/>
    <p:text>Que características podemos observar em nossa sociedade hoje?
-Rafael Oliveira</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9-09T03:02:42.559" idx="4">
    <p:pos x="6000" y="0"/>
    <p:text>Que características podemos observar em nossa sociedade hoje?
-Rafael Oliveira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9-09T03:02:42.561" idx="5">
    <p:pos x="6000" y="0"/>
    <p:text>Ver sugestões de como os alunos pensam que o engenheiro se insere nesse contexto.
-Rafael Oliveira</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9-09T03:02:42.562" idx="7">
    <p:pos x="6000" y="100"/>
    <p:text>Note um padrão, todos essess estudiosos afirmaram que a engenharia é exercida em benefício da humanidade, para suprir suas necessiddades.
-Rafael Oliveira</p:text>
  </p:cm>
  <p:cm authorId="0" dt="2019-09-09T03:02:42.564" idx="6">
    <p:pos x="6000" y="0"/>
    <p:text>Como essa definição se insere no contexto criado até agora? Mudou alguma coisa depois de ler isso?
-Rafael Oliveira</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9-09-09T03:02:42.566" idx="8">
    <p:pos x="6000" y="0"/>
    <p:text>Falar sobre como no curso não temos praticamente nenhum estímulo para isso, como se estivéssemos à margem da sociedade. Ainda assim, nossas soluções surgem para problemas da sociedade, então envolve certo pensamento nesse sentido.
-Rafael Oliveira</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9-09-09T03:02:42.570" idx="9">
    <p:pos x="6000" y="0"/>
    <p:text>Vocês acham que isso está certo? Porque o envolvimento com a vida pública está tão intrínsecamente ligado à liberdade?
-Rafael Oliveira</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9-09-09T03:02:42.572" idx="10">
    <p:pos x="6000" y="0"/>
    <p:text>Por que teríamos menos liberdade ao nos abster da vida pública?
-Rafael Oliveira</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9-09-09T03:02:42.539" idx="11">
    <p:pos x="6000" y="0"/>
    <p:text>Indústria representa boa parcela do PIB e dos empregos nos países ricos, o que evidencia a sua importância no cenário social. Serviços compõe a maaior prte do PIB, e em muitos casos envolvem questões tecnológicas.
-Rafael Oliveira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64134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77f42e81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77f42e8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77f42e81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477f42e811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08d82eea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608d82eea7_0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08d82eea7_0_3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08d82eea7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08d82eea7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608d82eea7_0_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08d82eea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608d82eea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08d82eea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608d82eea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08d82eea7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608d82eea7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08d82eea7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608d82eea7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08d82eea7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608d82eea7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08d82eea7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608d82eea7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08d82eea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608d82eea7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08d82eea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608d82eea7_0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08d82eea7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608d82eea7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608d82eea7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608d82eea7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08d82eea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608d82eea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608d82eea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608d82eea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08d82eea7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608d82eea7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10000500" y="673"/>
            <a:ext cx="2191500" cy="21915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654"/>
            <a:ext cx="6871435" cy="6845694"/>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17" name="Google Shape;17;p2"/>
          <p:cNvSpPr txBox="1">
            <a:spLocks noGrp="1"/>
          </p:cNvSpPr>
          <p:nvPr>
            <p:ph type="subTitle" idx="1"/>
          </p:nvPr>
        </p:nvSpPr>
        <p:spPr>
          <a:xfrm>
            <a:off x="6778600" y="5233233"/>
            <a:ext cx="4627500" cy="6747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18" name="Google Shape;18;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5875053" y="0"/>
            <a:ext cx="6316642" cy="6857248"/>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1098467" y="1712900"/>
            <a:ext cx="6368100" cy="1734300"/>
          </a:xfrm>
          <a:prstGeom prst="rect">
            <a:avLst/>
          </a:prstGeom>
        </p:spPr>
        <p:txBody>
          <a:bodyPr spcFirstLastPara="1" wrap="square" lIns="121900" tIns="121900" rIns="121900" bIns="121900" anchor="t" anchorCtr="0">
            <a:noAutofit/>
          </a:bodyPr>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a:r>
              <a:t>xx%</a:t>
            </a:r>
          </a:p>
        </p:txBody>
      </p:sp>
      <p:sp>
        <p:nvSpPr>
          <p:cNvPr id="126" name="Google Shape;126;p11"/>
          <p:cNvSpPr txBox="1">
            <a:spLocks noGrp="1"/>
          </p:cNvSpPr>
          <p:nvPr>
            <p:ph type="body" idx="1"/>
          </p:nvPr>
        </p:nvSpPr>
        <p:spPr>
          <a:xfrm>
            <a:off x="1098467" y="3524166"/>
            <a:ext cx="6368100" cy="16251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127" name="Google Shape;12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2" name="Google Shape;13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33" name="Google Shape;13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5875053" y="0"/>
            <a:ext cx="6316642" cy="6857248"/>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0" name="Google Shape;4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507989"/>
            <a:ext cx="1383765" cy="1355016"/>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Google Shape;46;p4"/>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sz="1800"/>
            </a:lvl1pPr>
            <a:lvl2pPr marL="914400" lvl="1" indent="-342900">
              <a:spcBef>
                <a:spcPts val="2100"/>
              </a:spcBef>
              <a:spcAft>
                <a:spcPts val="0"/>
              </a:spcAft>
              <a:buSzPts val="1800"/>
              <a:buChar char="○"/>
              <a:defRPr sz="1800"/>
            </a:lvl2pPr>
            <a:lvl3pPr marL="1371600" lvl="2" indent="-342900">
              <a:spcBef>
                <a:spcPts val="2100"/>
              </a:spcBef>
              <a:spcAft>
                <a:spcPts val="0"/>
              </a:spcAft>
              <a:buSzPts val="1800"/>
              <a:buChar char="■"/>
              <a:defRPr sz="1800"/>
            </a:lvl3pPr>
            <a:lvl4pPr marL="1828800" lvl="3" indent="-342900">
              <a:spcBef>
                <a:spcPts val="2100"/>
              </a:spcBef>
              <a:spcAft>
                <a:spcPts val="0"/>
              </a:spcAft>
              <a:buSzPts val="1800"/>
              <a:buChar char="●"/>
              <a:defRPr sz="1800"/>
            </a:lvl4pPr>
            <a:lvl5pPr marL="2286000" lvl="4" indent="-342900">
              <a:spcBef>
                <a:spcPts val="2100"/>
              </a:spcBef>
              <a:spcAft>
                <a:spcPts val="0"/>
              </a:spcAft>
              <a:buSzPts val="1800"/>
              <a:buChar char="○"/>
              <a:defRPr sz="1800"/>
            </a:lvl5pPr>
            <a:lvl6pPr marL="2743200" lvl="5" indent="-342900">
              <a:spcBef>
                <a:spcPts val="2100"/>
              </a:spcBef>
              <a:spcAft>
                <a:spcPts val="0"/>
              </a:spcAft>
              <a:buSzPts val="1800"/>
              <a:buChar char="■"/>
              <a:defRPr sz="1800"/>
            </a:lvl6pPr>
            <a:lvl7pPr marL="3200400" lvl="6" indent="-342900">
              <a:spcBef>
                <a:spcPts val="2100"/>
              </a:spcBef>
              <a:spcAft>
                <a:spcPts val="0"/>
              </a:spcAft>
              <a:buSzPts val="1800"/>
              <a:buChar char="●"/>
              <a:defRPr sz="1800"/>
            </a:lvl7pPr>
            <a:lvl8pPr marL="3657600" lvl="7" indent="-342900">
              <a:spcBef>
                <a:spcPts val="2100"/>
              </a:spcBef>
              <a:spcAft>
                <a:spcPts val="0"/>
              </a:spcAft>
              <a:buSzPts val="1800"/>
              <a:buChar char="○"/>
              <a:defRPr sz="1800"/>
            </a:lvl8pPr>
            <a:lvl9pPr marL="4114800" lvl="8" indent="-342900">
              <a:spcBef>
                <a:spcPts val="2100"/>
              </a:spcBef>
              <a:spcAft>
                <a:spcPts val="2100"/>
              </a:spcAft>
              <a:buSzPts val="1800"/>
              <a:buChar char="■"/>
              <a:defRPr sz="1800"/>
            </a:lvl9pPr>
          </a:lstStyle>
          <a:p>
            <a:endParaRPr/>
          </a:p>
        </p:txBody>
      </p:sp>
      <p:sp>
        <p:nvSpPr>
          <p:cNvPr id="47" name="Google Shape;47;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507989"/>
            <a:ext cx="1383765" cy="1355016"/>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3" name="Google Shape;53;p5"/>
          <p:cNvSpPr txBox="1">
            <a:spLocks noGrp="1"/>
          </p:cNvSpPr>
          <p:nvPr>
            <p:ph type="body" idx="1"/>
          </p:nvPr>
        </p:nvSpPr>
        <p:spPr>
          <a:xfrm>
            <a:off x="1730000" y="2090067"/>
            <a:ext cx="4537500" cy="3881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4" name="Google Shape;54;p5"/>
          <p:cNvSpPr txBox="1">
            <a:spLocks noGrp="1"/>
          </p:cNvSpPr>
          <p:nvPr>
            <p:ph type="body" idx="2"/>
          </p:nvPr>
        </p:nvSpPr>
        <p:spPr>
          <a:xfrm>
            <a:off x="6577628" y="2090067"/>
            <a:ext cx="4537500" cy="3881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5" name="Google Shape;5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507989"/>
            <a:ext cx="1383765" cy="1355016"/>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1" name="Google Shape;6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507989"/>
            <a:ext cx="1383765" cy="1355016"/>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730000" y="525000"/>
            <a:ext cx="5065200" cy="1990800"/>
          </a:xfrm>
          <a:prstGeom prst="rect">
            <a:avLst/>
          </a:prstGeom>
        </p:spPr>
        <p:txBody>
          <a:bodyPr spcFirstLastPara="1" wrap="square" lIns="121900" tIns="121900" rIns="121900" bIns="121900" anchor="t"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7" name="Google Shape;67;p7"/>
          <p:cNvSpPr txBox="1">
            <a:spLocks noGrp="1"/>
          </p:cNvSpPr>
          <p:nvPr>
            <p:ph type="body" idx="1"/>
          </p:nvPr>
        </p:nvSpPr>
        <p:spPr>
          <a:xfrm>
            <a:off x="1730000" y="2630067"/>
            <a:ext cx="5065200" cy="32211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8" name="Google Shape;68;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5875053" y="0"/>
            <a:ext cx="6316642" cy="6857829"/>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1098467" y="1155700"/>
            <a:ext cx="6116100" cy="4694700"/>
          </a:xfrm>
          <a:prstGeom prst="rect">
            <a:avLst/>
          </a:prstGeom>
        </p:spPr>
        <p:txBody>
          <a:bodyPr spcFirstLastPara="1" wrap="square" lIns="121900" tIns="121900" rIns="121900" bIns="121900" anchor="ctr"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0" name="Google Shape;9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507989"/>
            <a:ext cx="1383765" cy="1355016"/>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730000" y="2211100"/>
            <a:ext cx="4048500" cy="2335500"/>
          </a:xfrm>
          <a:prstGeom prst="rect">
            <a:avLst/>
          </a:prstGeom>
        </p:spPr>
        <p:txBody>
          <a:bodyPr spcFirstLastPara="1" wrap="square" lIns="121900" tIns="121900" rIns="121900" bIns="121900" anchor="t"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96" name="Google Shape;96;p9"/>
          <p:cNvSpPr txBox="1">
            <a:spLocks noGrp="1"/>
          </p:cNvSpPr>
          <p:nvPr>
            <p:ph type="subTitle" idx="1"/>
          </p:nvPr>
        </p:nvSpPr>
        <p:spPr>
          <a:xfrm>
            <a:off x="1730000" y="4717333"/>
            <a:ext cx="4048500" cy="6747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97" name="Google Shape;97;p9"/>
          <p:cNvSpPr txBox="1">
            <a:spLocks noGrp="1"/>
          </p:cNvSpPr>
          <p:nvPr>
            <p:ph type="body" idx="2"/>
          </p:nvPr>
        </p:nvSpPr>
        <p:spPr>
          <a:xfrm>
            <a:off x="6197600" y="2262133"/>
            <a:ext cx="4902300" cy="31299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98" name="Google Shape;98;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5504636"/>
            <a:ext cx="931877" cy="912853"/>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1083633" y="5740500"/>
            <a:ext cx="9248100" cy="6984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1700"/>
              <a:buNone/>
              <a:defRPr/>
            </a:lvl1pPr>
          </a:lstStyle>
          <a:p>
            <a:endParaRPr/>
          </a:p>
        </p:txBody>
      </p:sp>
      <p:sp>
        <p:nvSpPr>
          <p:cNvPr id="104" name="Google Shape;10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marL="914400" lvl="1"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15000"/>
              </a:lnSpc>
              <a:spcBef>
                <a:spcPts val="2100"/>
              </a:spcBef>
              <a:spcAft>
                <a:spcPts val="210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lt1"/>
                </a:solidFill>
                <a:latin typeface="Lato"/>
                <a:ea typeface="Lato"/>
                <a:cs typeface="Lato"/>
                <a:sym typeface="Lato"/>
              </a:defRPr>
            </a:lvl1pPr>
            <a:lvl2pPr lvl="1" algn="r">
              <a:buNone/>
              <a:defRPr sz="1300">
                <a:solidFill>
                  <a:schemeClr val="lt1"/>
                </a:solidFill>
                <a:latin typeface="Lato"/>
                <a:ea typeface="Lato"/>
                <a:cs typeface="Lato"/>
                <a:sym typeface="Lato"/>
              </a:defRPr>
            </a:lvl2pPr>
            <a:lvl3pPr lvl="2" algn="r">
              <a:buNone/>
              <a:defRPr sz="1300">
                <a:solidFill>
                  <a:schemeClr val="lt1"/>
                </a:solidFill>
                <a:latin typeface="Lato"/>
                <a:ea typeface="Lato"/>
                <a:cs typeface="Lato"/>
                <a:sym typeface="Lato"/>
              </a:defRPr>
            </a:lvl3pPr>
            <a:lvl4pPr lvl="3" algn="r">
              <a:buNone/>
              <a:defRPr sz="1300">
                <a:solidFill>
                  <a:schemeClr val="lt1"/>
                </a:solidFill>
                <a:latin typeface="Lato"/>
                <a:ea typeface="Lato"/>
                <a:cs typeface="Lato"/>
                <a:sym typeface="Lato"/>
              </a:defRPr>
            </a:lvl4pPr>
            <a:lvl5pPr lvl="4" algn="r">
              <a:buNone/>
              <a:defRPr sz="1300">
                <a:solidFill>
                  <a:schemeClr val="lt1"/>
                </a:solidFill>
                <a:latin typeface="Lato"/>
                <a:ea typeface="Lato"/>
                <a:cs typeface="Lato"/>
                <a:sym typeface="Lato"/>
              </a:defRPr>
            </a:lvl5pPr>
            <a:lvl6pPr lvl="5" algn="r">
              <a:buNone/>
              <a:defRPr sz="1300">
                <a:solidFill>
                  <a:schemeClr val="lt1"/>
                </a:solidFill>
                <a:latin typeface="Lato"/>
                <a:ea typeface="Lato"/>
                <a:cs typeface="Lato"/>
                <a:sym typeface="Lato"/>
              </a:defRPr>
            </a:lvl6pPr>
            <a:lvl7pPr lvl="6" algn="r">
              <a:buNone/>
              <a:defRPr sz="1300">
                <a:solidFill>
                  <a:schemeClr val="lt1"/>
                </a:solidFill>
                <a:latin typeface="Lato"/>
                <a:ea typeface="Lato"/>
                <a:cs typeface="Lato"/>
                <a:sym typeface="Lato"/>
              </a:defRPr>
            </a:lvl7pPr>
            <a:lvl8pPr lvl="7" algn="r">
              <a:buNone/>
              <a:defRPr sz="1300">
                <a:solidFill>
                  <a:schemeClr val="lt1"/>
                </a:solidFill>
                <a:latin typeface="Lato"/>
                <a:ea typeface="Lato"/>
                <a:cs typeface="Lato"/>
                <a:sym typeface="Lato"/>
              </a:defRPr>
            </a:lvl8pPr>
            <a:lvl9pPr lvl="8" algn="r">
              <a:buNone/>
              <a:defRPr sz="13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omments" Target="../comments/comment10.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omments" Target="../comments/commen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ncbb5B85sd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youtube.com/watch?v=ncbb5B85sd0" TargetMode="Externa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comments" Target="../comments/comment15.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brasilescola.uol.com.br/politica/" TargetMode="External"/><Relationship Id="rId3" Type="http://schemas.openxmlformats.org/officeDocument/2006/relationships/hyperlink" Target="http://www.tqs.com.br/tqs-news/consulta/valorizacao-profissional/258-o-paradigma-do-engenheiro-na-sociedade-funcionalidade-seguranca-e-durabilidade" TargetMode="External"/><Relationship Id="rId7" Type="http://schemas.openxmlformats.org/officeDocument/2006/relationships/hyperlink" Target="https://www.significados.com.br/politica/"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todapolitica.com/o-que-e-politica/" TargetMode="External"/><Relationship Id="rId5" Type="http://schemas.openxmlformats.org/officeDocument/2006/relationships/hyperlink" Target="http://michaelis.uol.com.br/busca?r=0&amp;f=0&amp;t=0&amp;palavra=pol%C3%ADtica" TargetMode="External"/><Relationship Id="rId4" Type="http://schemas.openxmlformats.org/officeDocument/2006/relationships/hyperlink" Target="https://www.eecis.udel.edu/~portnoi/academic/academic-files/eng-whatisit.htm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engenharia360.com/a-engenharia-e-a-politica-uma-questao-de-desenvolvimento/" TargetMode="External"/><Relationship Id="rId3" Type="http://schemas.openxmlformats.org/officeDocument/2006/relationships/hyperlink" Target="https://www.pucsp.br/pos/cesima/schenberg/alunos/paulosergio/politica.html" TargetMode="External"/><Relationship Id="rId7" Type="http://schemas.openxmlformats.org/officeDocument/2006/relationships/hyperlink" Target="http://www.pac.gov.br/sobre-o-pac"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bndes.gov.br/wps/portal/site/home/quem-somos" TargetMode="External"/><Relationship Id="rId11" Type="http://schemas.openxmlformats.org/officeDocument/2006/relationships/hyperlink" Target="https://www.resumoescolar.com.br/filosofia/politica-aristoteles/" TargetMode="External"/><Relationship Id="rId5" Type="http://schemas.openxmlformats.org/officeDocument/2006/relationships/hyperlink" Target="https://pt.wikipedia.org/wiki/Renato_Janine_Ribeiro" TargetMode="External"/><Relationship Id="rId10" Type="http://schemas.openxmlformats.org/officeDocument/2006/relationships/hyperlink" Target="http://www.seesp.org.br/site/imprensa/noticias/item/2362-a-engenharia-e-a-pol%C3%ADtica.html" TargetMode="External"/><Relationship Id="rId4" Type="http://schemas.openxmlformats.org/officeDocument/2006/relationships/hyperlink" Target="http://www.arcos.org.br/cursos/teoria-politica-moderna/maquiavel/resenha-de-o-principe" TargetMode="External"/><Relationship Id="rId9" Type="http://schemas.openxmlformats.org/officeDocument/2006/relationships/hyperlink" Target="https://cidadeverde.com/centenarioalbertosilva/94819/ha-100-anos-nascia-alberto-silv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4716200" y="2104533"/>
            <a:ext cx="6690000" cy="2105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pt-BR"/>
              <a:t>O papel do engenheiro na política e na vida pública</a:t>
            </a:r>
            <a:endParaRPr/>
          </a:p>
        </p:txBody>
      </p:sp>
      <p:sp>
        <p:nvSpPr>
          <p:cNvPr id="141" name="Google Shape;141;p14"/>
          <p:cNvSpPr txBox="1">
            <a:spLocks noGrp="1"/>
          </p:cNvSpPr>
          <p:nvPr>
            <p:ph type="subTitle" idx="1"/>
          </p:nvPr>
        </p:nvSpPr>
        <p:spPr>
          <a:xfrm>
            <a:off x="6567055" y="5233233"/>
            <a:ext cx="4952010" cy="6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pt-BR" dirty="0"/>
              <a:t>Tecnologia e </a:t>
            </a:r>
            <a:r>
              <a:rPr lang="pt-BR" dirty="0" smtClean="0"/>
              <a:t>Desenvolvimento – UFSC – 2019-2</a:t>
            </a:r>
            <a:endParaRPr dirty="0"/>
          </a:p>
          <a:p>
            <a:pPr marL="0" lvl="0" indent="0" algn="ctr" rtl="0">
              <a:lnSpc>
                <a:spcPct val="90000"/>
              </a:lnSpc>
              <a:spcBef>
                <a:spcPts val="0"/>
              </a:spcBef>
              <a:spcAft>
                <a:spcPts val="0"/>
              </a:spcAft>
              <a:buClr>
                <a:schemeClr val="dk1"/>
              </a:buClr>
              <a:buSzPts val="2400"/>
              <a:buNone/>
            </a:pPr>
            <a:r>
              <a:rPr lang="pt-BR" dirty="0"/>
              <a:t>Rafael Oliveira</a:t>
            </a:r>
            <a:endParaRPr dirty="0"/>
          </a:p>
          <a:p>
            <a:pPr marL="0" lvl="0" indent="0" algn="ctr" rtl="0">
              <a:lnSpc>
                <a:spcPct val="90000"/>
              </a:lnSpc>
              <a:spcBef>
                <a:spcPts val="0"/>
              </a:spcBef>
              <a:spcAft>
                <a:spcPts val="0"/>
              </a:spcAft>
              <a:buClr>
                <a:schemeClr val="dk1"/>
              </a:buClr>
              <a:buSzPts val="2400"/>
              <a:buNone/>
            </a:pPr>
            <a:r>
              <a:rPr lang="pt-BR" dirty="0"/>
              <a:t>Vicente Piazza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1098467" y="1155700"/>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Como  a política influencia a vida do engenheiro?</a:t>
            </a:r>
            <a:endParaRPr/>
          </a:p>
        </p:txBody>
      </p:sp>
      <p:sp>
        <p:nvSpPr>
          <p:cNvPr id="215" name="Google Shape;215;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10</a:t>
            </a:fld>
            <a:endParaRPr/>
          </a:p>
        </p:txBody>
      </p:sp>
      <p:pic>
        <p:nvPicPr>
          <p:cNvPr id="216" name="Google Shape;216;p23"/>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217" name="Google Shape;217;p23"/>
          <p:cNvPicPr preferRelativeResize="0"/>
          <p:nvPr/>
        </p:nvPicPr>
        <p:blipFill>
          <a:blip r:embed="rId3">
            <a:alphaModFix/>
          </a:blip>
          <a:stretch>
            <a:fillRect/>
          </a:stretch>
        </p:blipFill>
        <p:spPr>
          <a:xfrm rot="1054409">
            <a:off x="5260903" y="326779"/>
            <a:ext cx="2560368" cy="2560368"/>
          </a:xfrm>
          <a:prstGeom prst="rect">
            <a:avLst/>
          </a:prstGeom>
          <a:noFill/>
          <a:ln>
            <a:noFill/>
          </a:ln>
        </p:spPr>
      </p:pic>
      <p:pic>
        <p:nvPicPr>
          <p:cNvPr id="218" name="Google Shape;218;p23"/>
          <p:cNvPicPr preferRelativeResize="0"/>
          <p:nvPr/>
        </p:nvPicPr>
        <p:blipFill>
          <a:blip r:embed="rId3">
            <a:alphaModFix/>
          </a:blip>
          <a:stretch>
            <a:fillRect/>
          </a:stretch>
        </p:blipFill>
        <p:spPr>
          <a:xfrm rot="1054409">
            <a:off x="326778" y="4216179"/>
            <a:ext cx="2560368" cy="2560368"/>
          </a:xfrm>
          <a:prstGeom prst="rect">
            <a:avLst/>
          </a:prstGeom>
          <a:noFill/>
          <a:ln>
            <a:noFill/>
          </a:ln>
        </p:spPr>
      </p:pic>
      <p:pic>
        <p:nvPicPr>
          <p:cNvPr id="219" name="Google Shape;219;p23"/>
          <p:cNvPicPr preferRelativeResize="0"/>
          <p:nvPr/>
        </p:nvPicPr>
        <p:blipFill>
          <a:blip r:embed="rId3">
            <a:alphaModFix/>
          </a:blip>
          <a:stretch>
            <a:fillRect/>
          </a:stretch>
        </p:blipFill>
        <p:spPr>
          <a:xfrm rot="-1614315">
            <a:off x="253353" y="81628"/>
            <a:ext cx="2560367" cy="25603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1173417" y="1174425"/>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Como o engenheiro pode impactar a sociedade através da política?</a:t>
            </a:r>
            <a:endParaRPr/>
          </a:p>
        </p:txBody>
      </p:sp>
      <p:sp>
        <p:nvSpPr>
          <p:cNvPr id="225" name="Google Shape;225;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11</a:t>
            </a:fld>
            <a:endParaRPr/>
          </a:p>
        </p:txBody>
      </p:sp>
      <p:pic>
        <p:nvPicPr>
          <p:cNvPr id="226" name="Google Shape;226;p24"/>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227" name="Google Shape;227;p24"/>
          <p:cNvPicPr preferRelativeResize="0"/>
          <p:nvPr/>
        </p:nvPicPr>
        <p:blipFill>
          <a:blip r:embed="rId3">
            <a:alphaModFix/>
          </a:blip>
          <a:stretch>
            <a:fillRect/>
          </a:stretch>
        </p:blipFill>
        <p:spPr>
          <a:xfrm rot="1054409">
            <a:off x="5260903" y="326779"/>
            <a:ext cx="2560368" cy="2560368"/>
          </a:xfrm>
          <a:prstGeom prst="rect">
            <a:avLst/>
          </a:prstGeom>
          <a:noFill/>
          <a:ln>
            <a:noFill/>
          </a:ln>
        </p:spPr>
      </p:pic>
      <p:pic>
        <p:nvPicPr>
          <p:cNvPr id="228" name="Google Shape;228;p24"/>
          <p:cNvPicPr preferRelativeResize="0"/>
          <p:nvPr/>
        </p:nvPicPr>
        <p:blipFill>
          <a:blip r:embed="rId3">
            <a:alphaModFix/>
          </a:blip>
          <a:stretch>
            <a:fillRect/>
          </a:stretch>
        </p:blipFill>
        <p:spPr>
          <a:xfrm rot="1054408">
            <a:off x="-357798" y="4426602"/>
            <a:ext cx="2334896" cy="2334896"/>
          </a:xfrm>
          <a:prstGeom prst="rect">
            <a:avLst/>
          </a:prstGeom>
          <a:noFill/>
          <a:ln>
            <a:noFill/>
          </a:ln>
        </p:spPr>
      </p:pic>
      <p:pic>
        <p:nvPicPr>
          <p:cNvPr id="229" name="Google Shape;229;p24"/>
          <p:cNvPicPr preferRelativeResize="0"/>
          <p:nvPr/>
        </p:nvPicPr>
        <p:blipFill>
          <a:blip r:embed="rId3">
            <a:alphaModFix/>
          </a:blip>
          <a:stretch>
            <a:fillRect/>
          </a:stretch>
        </p:blipFill>
        <p:spPr>
          <a:xfrm rot="-1614315">
            <a:off x="253353" y="81628"/>
            <a:ext cx="2560367" cy="25603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Maiores economias do mundo</a:t>
            </a:r>
            <a:endParaRPr/>
          </a:p>
        </p:txBody>
      </p:sp>
      <p:sp>
        <p:nvSpPr>
          <p:cNvPr id="235" name="Google Shape;235;p25"/>
          <p:cNvSpPr txBox="1">
            <a:spLocks noGrp="1"/>
          </p:cNvSpPr>
          <p:nvPr>
            <p:ph type="body" idx="1"/>
          </p:nvPr>
        </p:nvSpPr>
        <p:spPr>
          <a:xfrm>
            <a:off x="137300" y="1958925"/>
            <a:ext cx="59484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pt-BR" dirty="0"/>
              <a:t>EUA (19% do PIB e dos empregos vêm da indústria)</a:t>
            </a:r>
            <a:endParaRPr dirty="0"/>
          </a:p>
          <a:p>
            <a:pPr marL="228600" lvl="0" indent="-228600" algn="l" rtl="0">
              <a:lnSpc>
                <a:spcPct val="90000"/>
              </a:lnSpc>
              <a:spcBef>
                <a:spcPts val="1000"/>
              </a:spcBef>
              <a:spcAft>
                <a:spcPts val="0"/>
              </a:spcAft>
              <a:buClr>
                <a:schemeClr val="dk1"/>
              </a:buClr>
              <a:buSzPts val="2800"/>
              <a:buChar char="●"/>
            </a:pPr>
            <a:r>
              <a:rPr lang="pt-BR" dirty="0"/>
              <a:t>China (40% do PIB e 26% dos empregos vêm da indústria)</a:t>
            </a:r>
            <a:endParaRPr dirty="0"/>
          </a:p>
          <a:p>
            <a:pPr marL="228600" lvl="0" indent="-228600" algn="l" rtl="0">
              <a:lnSpc>
                <a:spcPct val="90000"/>
              </a:lnSpc>
              <a:spcBef>
                <a:spcPts val="1000"/>
              </a:spcBef>
              <a:spcAft>
                <a:spcPts val="0"/>
              </a:spcAft>
              <a:buClr>
                <a:schemeClr val="dk1"/>
              </a:buClr>
              <a:buSzPts val="2800"/>
              <a:buChar char="●"/>
            </a:pPr>
            <a:r>
              <a:rPr lang="pt-BR" dirty="0"/>
              <a:t>Japão (30% do PIB e 25% dos empregos vêm da indústria)</a:t>
            </a:r>
            <a:endParaRPr dirty="0"/>
          </a:p>
          <a:p>
            <a:pPr marL="228600" lvl="0" indent="-228600" algn="l" rtl="0">
              <a:lnSpc>
                <a:spcPct val="90000"/>
              </a:lnSpc>
              <a:spcBef>
                <a:spcPts val="1000"/>
              </a:spcBef>
              <a:spcAft>
                <a:spcPts val="0"/>
              </a:spcAft>
              <a:buClr>
                <a:schemeClr val="dk1"/>
              </a:buClr>
              <a:buSzPts val="2800"/>
              <a:buChar char="●"/>
            </a:pPr>
            <a:r>
              <a:rPr lang="pt-BR" dirty="0"/>
              <a:t>Alemanha (27% do PIB e dos empregos vêm da indústria)</a:t>
            </a:r>
            <a:endParaRPr dirty="0"/>
          </a:p>
          <a:p>
            <a:pPr marL="228600" lvl="0" indent="-228600" algn="l" rtl="0">
              <a:lnSpc>
                <a:spcPct val="90000"/>
              </a:lnSpc>
              <a:spcBef>
                <a:spcPts val="1000"/>
              </a:spcBef>
              <a:spcAft>
                <a:spcPts val="0"/>
              </a:spcAft>
              <a:buClr>
                <a:schemeClr val="dk1"/>
              </a:buClr>
              <a:buSzPts val="2800"/>
              <a:buChar char="●"/>
            </a:pPr>
            <a:r>
              <a:rPr lang="pt-BR" dirty="0"/>
              <a:t>Reino Unido (18% do PIB e dos empregos vêm da indústria)</a:t>
            </a:r>
            <a:endParaRPr dirty="0"/>
          </a:p>
          <a:p>
            <a:pPr marL="228600" lvl="0" indent="-228600" algn="l" rtl="0">
              <a:lnSpc>
                <a:spcPct val="90000"/>
              </a:lnSpc>
              <a:spcBef>
                <a:spcPts val="1000"/>
              </a:spcBef>
              <a:spcAft>
                <a:spcPts val="2100"/>
              </a:spcAft>
              <a:buClr>
                <a:schemeClr val="dk1"/>
              </a:buClr>
              <a:buSzPts val="2800"/>
              <a:buChar char="●"/>
            </a:pPr>
            <a:r>
              <a:rPr lang="pt-BR" dirty="0"/>
              <a:t>Brasil (19% do PIB e 21% dos empregos vêm da indústria) ~ 39 milhões de brasileiros, 1,3 </a:t>
            </a:r>
            <a:r>
              <a:rPr lang="pt-BR" dirty="0" smtClean="0"/>
              <a:t>bilhão </a:t>
            </a:r>
            <a:r>
              <a:rPr lang="pt-BR" dirty="0"/>
              <a:t>do PIB</a:t>
            </a:r>
            <a:endParaRPr dirty="0"/>
          </a:p>
        </p:txBody>
      </p:sp>
      <p:sp>
        <p:nvSpPr>
          <p:cNvPr id="236" name="Google Shape;236;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12</a:t>
            </a:fld>
            <a:endParaRPr/>
          </a:p>
        </p:txBody>
      </p:sp>
      <p:pic>
        <p:nvPicPr>
          <p:cNvPr id="237" name="Google Shape;237;p25"/>
          <p:cNvPicPr preferRelativeResize="0"/>
          <p:nvPr/>
        </p:nvPicPr>
        <p:blipFill>
          <a:blip r:embed="rId3">
            <a:alphaModFix/>
          </a:blip>
          <a:stretch>
            <a:fillRect/>
          </a:stretch>
        </p:blipFill>
        <p:spPr>
          <a:xfrm>
            <a:off x="6355201" y="2411625"/>
            <a:ext cx="5447374" cy="3204338"/>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pt-BR"/>
              <a:t>Introdução à Engenharia - Walter A. Bazzo e Luiz Teixeira do V. Pereira</a:t>
            </a:r>
            <a:endParaRPr/>
          </a:p>
        </p:txBody>
      </p:sp>
      <p:sp>
        <p:nvSpPr>
          <p:cNvPr id="243" name="Google Shape;243;p26"/>
          <p:cNvSpPr txBox="1">
            <a:spLocks noGrp="1"/>
          </p:cNvSpPr>
          <p:nvPr>
            <p:ph type="body" idx="1"/>
          </p:nvPr>
        </p:nvSpPr>
        <p:spPr>
          <a:xfrm>
            <a:off x="487175" y="2090075"/>
            <a:ext cx="7551300" cy="3881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pt-BR" sz="2400"/>
              <a:t>“Podemos... imaginar que, ao criar instrumentos, informações, dispositivos ou processos, contribuímos para proporcionar ao ser humano um trabalho menos árduo e uma vida mais digna... Mas essas maravilhas da criação humana também trazem consigo algumas questões que exigem análises mais aprofundadas... Talvez residam nessas preocupações algumas das mais fortes necessidades de reflexão.”</a:t>
            </a:r>
            <a:endParaRPr sz="2400"/>
          </a:p>
        </p:txBody>
      </p:sp>
      <p:sp>
        <p:nvSpPr>
          <p:cNvPr id="244" name="Google Shape;244;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13</a:t>
            </a:fld>
            <a:endParaRPr/>
          </a:p>
        </p:txBody>
      </p:sp>
      <p:pic>
        <p:nvPicPr>
          <p:cNvPr id="245" name="Google Shape;245;p26"/>
          <p:cNvPicPr preferRelativeResize="0"/>
          <p:nvPr/>
        </p:nvPicPr>
        <p:blipFill rotWithShape="1">
          <a:blip r:embed="rId3">
            <a:alphaModFix/>
          </a:blip>
          <a:srcRect l="14101" r="14101"/>
          <a:stretch/>
        </p:blipFill>
        <p:spPr>
          <a:xfrm>
            <a:off x="8601025" y="1743900"/>
            <a:ext cx="2864700" cy="398985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7"/>
          <p:cNvPicPr preferRelativeResize="0"/>
          <p:nvPr/>
        </p:nvPicPr>
        <p:blipFill>
          <a:blip r:embed="rId3">
            <a:alphaModFix/>
          </a:blip>
          <a:stretch>
            <a:fillRect/>
          </a:stretch>
        </p:blipFill>
        <p:spPr>
          <a:xfrm>
            <a:off x="3091700" y="1664400"/>
            <a:ext cx="6661800" cy="5077925"/>
          </a:xfrm>
          <a:prstGeom prst="rect">
            <a:avLst/>
          </a:prstGeom>
          <a:noFill/>
          <a:ln>
            <a:noFill/>
          </a:ln>
        </p:spPr>
      </p:pic>
      <p:sp>
        <p:nvSpPr>
          <p:cNvPr id="251" name="Google Shape;251;p27"/>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Riscos e impactos negativos que os avanços tecnológicos trouxeram para a humanidade:</a:t>
            </a:r>
            <a:endParaRPr/>
          </a:p>
        </p:txBody>
      </p:sp>
      <p:sp>
        <p:nvSpPr>
          <p:cNvPr id="252" name="Google Shape;252;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body" idx="1"/>
          </p:nvPr>
        </p:nvSpPr>
        <p:spPr>
          <a:xfrm>
            <a:off x="1730000" y="1743900"/>
            <a:ext cx="9385200" cy="3202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pt-BR" sz="2400"/>
              <a:t>Aquecimento global (emissões de gases de combustíveis fósseis)</a:t>
            </a:r>
            <a:endParaRPr sz="2400"/>
          </a:p>
          <a:p>
            <a:pPr marL="228600" lvl="0" indent="-203200" algn="l" rtl="0">
              <a:lnSpc>
                <a:spcPct val="90000"/>
              </a:lnSpc>
              <a:spcBef>
                <a:spcPts val="1000"/>
              </a:spcBef>
              <a:spcAft>
                <a:spcPts val="0"/>
              </a:spcAft>
              <a:buClr>
                <a:schemeClr val="dk1"/>
              </a:buClr>
              <a:buSzPts val="2400"/>
              <a:buChar char="●"/>
            </a:pPr>
            <a:r>
              <a:rPr lang="pt-BR" sz="2400"/>
              <a:t>Poluição dos mares (produção excessiva de plástico sem reciclagem)</a:t>
            </a:r>
            <a:endParaRPr sz="2400"/>
          </a:p>
          <a:p>
            <a:pPr marL="228600" lvl="0" indent="-203200" algn="l" rtl="0">
              <a:lnSpc>
                <a:spcPct val="90000"/>
              </a:lnSpc>
              <a:spcBef>
                <a:spcPts val="1000"/>
              </a:spcBef>
              <a:spcAft>
                <a:spcPts val="0"/>
              </a:spcAft>
              <a:buClr>
                <a:schemeClr val="dk1"/>
              </a:buClr>
              <a:buSzPts val="2400"/>
              <a:buChar char="●"/>
            </a:pPr>
            <a:r>
              <a:rPr lang="pt-BR" sz="2400"/>
              <a:t>Desastres nucleares (Angra, Chernobyl)</a:t>
            </a:r>
            <a:endParaRPr sz="2400"/>
          </a:p>
          <a:p>
            <a:pPr marL="228600" lvl="0" indent="-203200" algn="l" rtl="0">
              <a:lnSpc>
                <a:spcPct val="90000"/>
              </a:lnSpc>
              <a:spcBef>
                <a:spcPts val="1000"/>
              </a:spcBef>
              <a:spcAft>
                <a:spcPts val="0"/>
              </a:spcAft>
              <a:buClr>
                <a:schemeClr val="dk1"/>
              </a:buClr>
              <a:buSzPts val="2400"/>
              <a:buChar char="●"/>
            </a:pPr>
            <a:r>
              <a:rPr lang="pt-BR" sz="2400"/>
              <a:t>Desemprego (automatização do trabalho)</a:t>
            </a:r>
            <a:endParaRPr sz="2400"/>
          </a:p>
          <a:p>
            <a:pPr marL="228600" lvl="0" indent="-203200" algn="l" rtl="0">
              <a:lnSpc>
                <a:spcPct val="90000"/>
              </a:lnSpc>
              <a:spcBef>
                <a:spcPts val="1000"/>
              </a:spcBef>
              <a:spcAft>
                <a:spcPts val="0"/>
              </a:spcAft>
              <a:buClr>
                <a:schemeClr val="dk1"/>
              </a:buClr>
              <a:buSzPts val="2400"/>
              <a:buChar char="●"/>
            </a:pPr>
            <a:r>
              <a:rPr lang="pt-BR" sz="2400"/>
              <a:t>Diminuição de interações físicas (vídeo game, redes sociais)</a:t>
            </a:r>
            <a:endParaRPr sz="2400"/>
          </a:p>
          <a:p>
            <a:pPr marL="0" lvl="0" indent="0" algn="l" rtl="0">
              <a:lnSpc>
                <a:spcPct val="90000"/>
              </a:lnSpc>
              <a:spcBef>
                <a:spcPts val="1000"/>
              </a:spcBef>
              <a:spcAft>
                <a:spcPts val="0"/>
              </a:spcAft>
              <a:buNone/>
            </a:pPr>
            <a:r>
              <a:rPr lang="pt-BR" sz="2400"/>
              <a:t>    Degradação de florestas e ecossistemas (produção de energia elétrica)</a:t>
            </a:r>
            <a:endParaRPr sz="2400"/>
          </a:p>
          <a:p>
            <a:pPr marL="228600" lvl="0" indent="-228600" algn="l" rtl="0">
              <a:lnSpc>
                <a:spcPct val="90000"/>
              </a:lnSpc>
              <a:spcBef>
                <a:spcPts val="1000"/>
              </a:spcBef>
              <a:spcAft>
                <a:spcPts val="0"/>
              </a:spcAft>
              <a:buClr>
                <a:schemeClr val="dk1"/>
              </a:buClr>
              <a:buSzPts val="2800"/>
              <a:buChar char="●"/>
            </a:pPr>
            <a:endParaRPr/>
          </a:p>
          <a:p>
            <a:pPr marL="228600" lvl="0" indent="-228600" algn="l" rtl="0">
              <a:lnSpc>
                <a:spcPct val="90000"/>
              </a:lnSpc>
              <a:spcBef>
                <a:spcPts val="1000"/>
              </a:spcBef>
              <a:spcAft>
                <a:spcPts val="0"/>
              </a:spcAft>
              <a:buClr>
                <a:schemeClr val="dk1"/>
              </a:buClr>
              <a:buSzPts val="2800"/>
              <a:buChar char="●"/>
            </a:pPr>
            <a:endParaRPr/>
          </a:p>
          <a:p>
            <a:pPr marL="228600" lvl="0" indent="-50800" algn="l" rtl="0">
              <a:lnSpc>
                <a:spcPct val="90000"/>
              </a:lnSpc>
              <a:spcBef>
                <a:spcPts val="1000"/>
              </a:spcBef>
              <a:spcAft>
                <a:spcPts val="2100"/>
              </a:spcAft>
              <a:buClr>
                <a:schemeClr val="dk1"/>
              </a:buClr>
              <a:buSzPts val="2800"/>
              <a:buNone/>
            </a:pPr>
            <a:endParaRPr/>
          </a:p>
        </p:txBody>
      </p:sp>
      <p:pic>
        <p:nvPicPr>
          <p:cNvPr id="258" name="Google Shape;258;p28"/>
          <p:cNvPicPr preferRelativeResize="0"/>
          <p:nvPr/>
        </p:nvPicPr>
        <p:blipFill>
          <a:blip r:embed="rId3">
            <a:alphaModFix/>
          </a:blip>
          <a:stretch>
            <a:fillRect/>
          </a:stretch>
        </p:blipFill>
        <p:spPr>
          <a:xfrm>
            <a:off x="4322738" y="4389119"/>
            <a:ext cx="3546523" cy="2739157"/>
          </a:xfrm>
          <a:prstGeom prst="rect">
            <a:avLst/>
          </a:prstGeom>
          <a:noFill/>
          <a:ln>
            <a:noFill/>
          </a:ln>
        </p:spPr>
      </p:pic>
      <p:sp>
        <p:nvSpPr>
          <p:cNvPr id="259" name="Google Shape;259;p28"/>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Riscos e impactos negativos que os avanços tecnológicos trouxeram para a humanidade:</a:t>
            </a:r>
            <a:endParaRPr/>
          </a:p>
        </p:txBody>
      </p:sp>
      <p:sp>
        <p:nvSpPr>
          <p:cNvPr id="260" name="Google Shape;260;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De que forma a engenharia contribui diretamente para a sociedade?</a:t>
            </a:r>
            <a:endParaRPr/>
          </a:p>
        </p:txBody>
      </p:sp>
      <p:sp>
        <p:nvSpPr>
          <p:cNvPr id="266" name="Google Shape;266;p29"/>
          <p:cNvSpPr txBox="1">
            <a:spLocks noGrp="1"/>
          </p:cNvSpPr>
          <p:nvPr>
            <p:ph type="body" idx="1"/>
          </p:nvPr>
        </p:nvSpPr>
        <p:spPr>
          <a:xfrm>
            <a:off x="1730000" y="2090067"/>
            <a:ext cx="9385200" cy="38817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pt-BR" sz="2400"/>
              <a:t>Saneamento básico</a:t>
            </a:r>
            <a:endParaRPr sz="2400"/>
          </a:p>
          <a:p>
            <a:pPr marL="228600" lvl="0" indent="-203200" algn="l" rtl="0">
              <a:lnSpc>
                <a:spcPct val="90000"/>
              </a:lnSpc>
              <a:spcBef>
                <a:spcPts val="1000"/>
              </a:spcBef>
              <a:spcAft>
                <a:spcPts val="0"/>
              </a:spcAft>
              <a:buClr>
                <a:schemeClr val="dk1"/>
              </a:buClr>
              <a:buSzPts val="2400"/>
              <a:buChar char="●"/>
            </a:pPr>
            <a:r>
              <a:rPr lang="pt-BR" sz="2400"/>
              <a:t>Mobilidade (rodovias, ferrovias, etc.)</a:t>
            </a:r>
            <a:endParaRPr sz="2400"/>
          </a:p>
          <a:p>
            <a:pPr marL="228600" lvl="0" indent="-203200" algn="l" rtl="0">
              <a:lnSpc>
                <a:spcPct val="90000"/>
              </a:lnSpc>
              <a:spcBef>
                <a:spcPts val="1000"/>
              </a:spcBef>
              <a:spcAft>
                <a:spcPts val="0"/>
              </a:spcAft>
              <a:buClr>
                <a:schemeClr val="dk1"/>
              </a:buClr>
              <a:buSzPts val="2400"/>
              <a:buChar char="●"/>
            </a:pPr>
            <a:r>
              <a:rPr lang="pt-BR" sz="2400"/>
              <a:t>Habitação</a:t>
            </a:r>
            <a:endParaRPr sz="2400"/>
          </a:p>
          <a:p>
            <a:pPr marL="228600" lvl="0" indent="-203200" algn="l" rtl="0">
              <a:lnSpc>
                <a:spcPct val="90000"/>
              </a:lnSpc>
              <a:spcBef>
                <a:spcPts val="1000"/>
              </a:spcBef>
              <a:spcAft>
                <a:spcPts val="0"/>
              </a:spcAft>
              <a:buClr>
                <a:schemeClr val="dk1"/>
              </a:buClr>
              <a:buSzPts val="2400"/>
              <a:buChar char="●"/>
            </a:pPr>
            <a:r>
              <a:rPr lang="pt-BR" sz="2400"/>
              <a:t>Fornecimento de energia e água</a:t>
            </a:r>
            <a:endParaRPr sz="2400"/>
          </a:p>
          <a:p>
            <a:pPr marL="228600" lvl="0" indent="-203200" algn="l" rtl="0">
              <a:lnSpc>
                <a:spcPct val="90000"/>
              </a:lnSpc>
              <a:spcBef>
                <a:spcPts val="1000"/>
              </a:spcBef>
              <a:spcAft>
                <a:spcPts val="0"/>
              </a:spcAft>
              <a:buClr>
                <a:schemeClr val="dk1"/>
              </a:buClr>
              <a:buSzPts val="2400"/>
              <a:buChar char="●"/>
            </a:pPr>
            <a:r>
              <a:rPr lang="pt-BR" sz="2400"/>
              <a:t>Portos e aeroportos</a:t>
            </a:r>
            <a:endParaRPr sz="2400"/>
          </a:p>
          <a:p>
            <a:pPr marL="228600" lvl="0" indent="-203200" algn="l" rtl="0">
              <a:lnSpc>
                <a:spcPct val="90000"/>
              </a:lnSpc>
              <a:spcBef>
                <a:spcPts val="1000"/>
              </a:spcBef>
              <a:spcAft>
                <a:spcPts val="0"/>
              </a:spcAft>
              <a:buClr>
                <a:schemeClr val="dk1"/>
              </a:buClr>
              <a:buSzPts val="2400"/>
              <a:buChar char="●"/>
            </a:pPr>
            <a:r>
              <a:rPr lang="pt-BR" sz="2400"/>
              <a:t>Sistemas de telecomunicação</a:t>
            </a:r>
            <a:endParaRPr sz="2400"/>
          </a:p>
          <a:p>
            <a:pPr marL="228600" lvl="0" indent="-50800" algn="l" rtl="0">
              <a:lnSpc>
                <a:spcPct val="90000"/>
              </a:lnSpc>
              <a:spcBef>
                <a:spcPts val="1000"/>
              </a:spcBef>
              <a:spcAft>
                <a:spcPts val="2100"/>
              </a:spcAft>
              <a:buClr>
                <a:schemeClr val="dk1"/>
              </a:buClr>
              <a:buSzPts val="2800"/>
              <a:buNone/>
            </a:pPr>
            <a:endParaRPr/>
          </a:p>
        </p:txBody>
      </p:sp>
      <p:sp>
        <p:nvSpPr>
          <p:cNvPr id="267" name="Google Shape;267;p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Engenharia em ação no Brasil</a:t>
            </a:r>
            <a:endParaRPr/>
          </a:p>
        </p:txBody>
      </p:sp>
      <p:sp>
        <p:nvSpPr>
          <p:cNvPr id="273" name="Google Shape;273;p30"/>
          <p:cNvSpPr txBox="1">
            <a:spLocks noGrp="1"/>
          </p:cNvSpPr>
          <p:nvPr>
            <p:ph type="body" idx="1"/>
          </p:nvPr>
        </p:nvSpPr>
        <p:spPr>
          <a:xfrm>
            <a:off x="1730000" y="2090067"/>
            <a:ext cx="9385200" cy="38817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pt-BR" sz="2400" dirty="0"/>
              <a:t>- Obras “faraônicas” do milagre econômico (</a:t>
            </a:r>
            <a:r>
              <a:rPr lang="pt-BR" sz="2400" dirty="0" err="1"/>
              <a:t>Itaipú</a:t>
            </a:r>
            <a:r>
              <a:rPr lang="pt-BR" sz="2400" dirty="0"/>
              <a:t>, Ponte Rio-Niterói, Angra 1, projetos habitacionais, </a:t>
            </a:r>
            <a:r>
              <a:rPr lang="pt-BR" sz="2400" dirty="0" smtClean="0"/>
              <a:t>etc.).</a:t>
            </a:r>
            <a:endParaRPr sz="2400" dirty="0"/>
          </a:p>
          <a:p>
            <a:pPr marL="228600" lvl="0" indent="-203200" algn="l" rtl="0">
              <a:lnSpc>
                <a:spcPct val="90000"/>
              </a:lnSpc>
              <a:spcBef>
                <a:spcPts val="1000"/>
              </a:spcBef>
              <a:spcAft>
                <a:spcPts val="0"/>
              </a:spcAft>
              <a:buClr>
                <a:schemeClr val="dk1"/>
              </a:buClr>
              <a:buSzPts val="2400"/>
              <a:buChar char="●"/>
            </a:pPr>
            <a:r>
              <a:rPr lang="pt-BR" sz="2400" dirty="0"/>
              <a:t>- Banco Nacional de Desenvolvimento Econômico e Social - BNDES (criado para estimular inovação e desenvolvimento no país em projetos proveitosos a longo prazo – não para comprar jatinho).</a:t>
            </a:r>
            <a:endParaRPr sz="2400" dirty="0"/>
          </a:p>
          <a:p>
            <a:pPr marL="228600" lvl="0" indent="-203200" algn="l" rtl="0">
              <a:lnSpc>
                <a:spcPct val="90000"/>
              </a:lnSpc>
              <a:spcBef>
                <a:spcPts val="1000"/>
              </a:spcBef>
              <a:spcAft>
                <a:spcPts val="2100"/>
              </a:spcAft>
              <a:buClr>
                <a:schemeClr val="dk1"/>
              </a:buClr>
              <a:buSzPts val="2400"/>
              <a:buChar char="●"/>
            </a:pPr>
            <a:r>
              <a:rPr lang="pt-BR" sz="2400" dirty="0"/>
              <a:t>- Programa de Aceleração do Crescimento - PAC (retomando o planejamento e execução de grandes obras de infraestrutura para um desenvolvimento acelerado e sustentável, contribuiu para gerar empregos e renda, apesar de </a:t>
            </a:r>
            <a:r>
              <a:rPr lang="pt-BR" sz="2400" dirty="0" smtClean="0"/>
              <a:t>haver </a:t>
            </a:r>
            <a:r>
              <a:rPr lang="pt-BR" sz="2400" dirty="0"/>
              <a:t>controvérsias).</a:t>
            </a:r>
            <a:endParaRPr sz="2400" dirty="0"/>
          </a:p>
        </p:txBody>
      </p:sp>
      <p:sp>
        <p:nvSpPr>
          <p:cNvPr id="274" name="Google Shape;274;p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Engenharia que deveria entrar em ação ou que foi mal executada no Brasil</a:t>
            </a:r>
            <a:endParaRPr/>
          </a:p>
        </p:txBody>
      </p:sp>
      <p:sp>
        <p:nvSpPr>
          <p:cNvPr id="280" name="Google Shape;280;p31"/>
          <p:cNvSpPr txBox="1">
            <a:spLocks noGrp="1"/>
          </p:cNvSpPr>
          <p:nvPr>
            <p:ph type="body" idx="1"/>
          </p:nvPr>
        </p:nvSpPr>
        <p:spPr>
          <a:xfrm>
            <a:off x="1730000" y="2090067"/>
            <a:ext cx="9385200" cy="3881700"/>
          </a:xfrm>
          <a:prstGeom prst="rect">
            <a:avLst/>
          </a:prstGeom>
          <a:noFill/>
          <a:ln>
            <a:noFill/>
          </a:ln>
        </p:spPr>
        <p:txBody>
          <a:bodyPr spcFirstLastPara="1" wrap="square" lIns="91425" tIns="45700" rIns="91425" bIns="45700" anchor="t" anchorCtr="0">
            <a:noAutofit/>
          </a:bodyPr>
          <a:lstStyle/>
          <a:p>
            <a:pPr marL="609600" lvl="0" indent="-457200" algn="l" rtl="0">
              <a:lnSpc>
                <a:spcPct val="90000"/>
              </a:lnSpc>
              <a:spcBef>
                <a:spcPts val="0"/>
              </a:spcBef>
              <a:spcAft>
                <a:spcPts val="0"/>
              </a:spcAft>
              <a:buSzPts val="2400"/>
              <a:buChar char="●"/>
            </a:pPr>
            <a:r>
              <a:rPr lang="pt-BR" sz="2400" dirty="0"/>
              <a:t>Política Nacional de Resíduos Sólidos – PNRS (transformar lixões em aterros sanitários com gestão e tratamento adequados)</a:t>
            </a:r>
            <a:endParaRPr sz="2400" dirty="0"/>
          </a:p>
          <a:p>
            <a:pPr marL="609600" lvl="0" indent="-457200" algn="l" rtl="0">
              <a:lnSpc>
                <a:spcPct val="90000"/>
              </a:lnSpc>
              <a:spcBef>
                <a:spcPts val="1000"/>
              </a:spcBef>
              <a:spcAft>
                <a:spcPts val="0"/>
              </a:spcAft>
              <a:buSzPts val="2400"/>
              <a:buChar char="●"/>
            </a:pPr>
            <a:r>
              <a:rPr lang="pt-BR" sz="2400" dirty="0"/>
              <a:t>Plano Nacional de Recursos Hídricos – PNRH (gestão de águas e reservatórios para épocas de seca, mas é </a:t>
            </a:r>
            <a:r>
              <a:rPr lang="pt-BR" sz="2400" dirty="0" smtClean="0"/>
              <a:t>ineficiente, </a:t>
            </a:r>
            <a:r>
              <a:rPr lang="pt-BR" sz="2400" dirty="0"/>
              <a:t>pois 37% da água tratada se perde antes de chegar às torneiras)</a:t>
            </a:r>
            <a:endParaRPr sz="2400" dirty="0"/>
          </a:p>
          <a:p>
            <a:pPr marL="609600" lvl="0" indent="-457200" algn="l" rtl="0">
              <a:lnSpc>
                <a:spcPct val="90000"/>
              </a:lnSpc>
              <a:spcBef>
                <a:spcPts val="1000"/>
              </a:spcBef>
              <a:spcAft>
                <a:spcPts val="0"/>
              </a:spcAft>
              <a:buSzPts val="2400"/>
              <a:buChar char="●"/>
            </a:pPr>
            <a:r>
              <a:rPr lang="pt-BR" sz="2400" dirty="0"/>
              <a:t>Estádios da copa de 2014 (um planejamento pobre criou estádios caríssimos, e muitos deles nem são utilizados, </a:t>
            </a:r>
            <a:r>
              <a:rPr lang="pt-BR" sz="2400" dirty="0" smtClean="0"/>
              <a:t>a </a:t>
            </a:r>
            <a:r>
              <a:rPr lang="pt-BR" sz="2400" dirty="0"/>
              <a:t>exemplo do “Elefante Branco” da Amazônia, além de toda a polêmica sobre se a </a:t>
            </a:r>
            <a:r>
              <a:rPr lang="pt-BR" sz="2400" dirty="0" smtClean="0"/>
              <a:t>Copa </a:t>
            </a:r>
            <a:r>
              <a:rPr lang="pt-BR" sz="2400" dirty="0"/>
              <a:t>daria certo ou não)</a:t>
            </a:r>
            <a:endParaRPr sz="2400" dirty="0"/>
          </a:p>
          <a:p>
            <a:pPr marL="609600" lvl="0" indent="-457200" algn="l" rtl="0">
              <a:lnSpc>
                <a:spcPct val="90000"/>
              </a:lnSpc>
              <a:spcBef>
                <a:spcPts val="1000"/>
              </a:spcBef>
              <a:spcAft>
                <a:spcPts val="0"/>
              </a:spcAft>
              <a:buSzPts val="2400"/>
              <a:buChar char="●"/>
            </a:pPr>
            <a:r>
              <a:rPr lang="pt-BR" sz="2400" dirty="0"/>
              <a:t>Ferrovia de Integração Oeste-Leste - </a:t>
            </a:r>
            <a:r>
              <a:rPr lang="pt-BR" sz="2400" dirty="0" err="1"/>
              <a:t>Fiol</a:t>
            </a:r>
            <a:r>
              <a:rPr lang="pt-BR" sz="2400" dirty="0"/>
              <a:t> (não existe porto para receber carga, obras paradas por elevado custo, risco de sucateamento e roubo, etc.)</a:t>
            </a:r>
            <a:endParaRPr dirty="0"/>
          </a:p>
        </p:txBody>
      </p:sp>
      <p:sp>
        <p:nvSpPr>
          <p:cNvPr id="281" name="Google Shape;281;p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Engenheiros na política brasileira</a:t>
            </a:r>
            <a:endParaRPr/>
          </a:p>
        </p:txBody>
      </p:sp>
      <p:sp>
        <p:nvSpPr>
          <p:cNvPr id="287" name="Google Shape;287;p32"/>
          <p:cNvSpPr txBox="1">
            <a:spLocks noGrp="1"/>
          </p:cNvSpPr>
          <p:nvPr>
            <p:ph type="body" idx="1"/>
          </p:nvPr>
        </p:nvSpPr>
        <p:spPr>
          <a:xfrm>
            <a:off x="5602950" y="2617675"/>
            <a:ext cx="5892000" cy="33540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pt-BR"/>
              <a:t>Eng. Alberto Tavares Silva, ex-governador do Piauí: Aclamado como um “tocador de obras”, foi de suma importância na infraestrutura do Estado, tanto enquanto esteve no governo ou no legislativo quanto fora dele, enquanto atuava nos próprios projetos de engenharia. Costuma-se dizer que se tirassem suas obras do Piauí, esse deixaria de existir. </a:t>
            </a:r>
            <a:endParaRPr/>
          </a:p>
          <a:p>
            <a:pPr marL="228600" lvl="0" indent="-50800" algn="just" rtl="0">
              <a:lnSpc>
                <a:spcPct val="90000"/>
              </a:lnSpc>
              <a:spcBef>
                <a:spcPts val="1000"/>
              </a:spcBef>
              <a:spcAft>
                <a:spcPts val="2100"/>
              </a:spcAft>
              <a:buClr>
                <a:schemeClr val="dk1"/>
              </a:buClr>
              <a:buSzPts val="2800"/>
              <a:buNone/>
            </a:pPr>
            <a:endParaRPr/>
          </a:p>
        </p:txBody>
      </p:sp>
      <p:pic>
        <p:nvPicPr>
          <p:cNvPr id="288" name="Google Shape;288;p32"/>
          <p:cNvPicPr preferRelativeResize="0"/>
          <p:nvPr/>
        </p:nvPicPr>
        <p:blipFill>
          <a:blip r:embed="rId3">
            <a:alphaModFix/>
          </a:blip>
          <a:stretch>
            <a:fillRect/>
          </a:stretch>
        </p:blipFill>
        <p:spPr>
          <a:xfrm>
            <a:off x="1974000" y="1856550"/>
            <a:ext cx="3177776" cy="4115225"/>
          </a:xfrm>
          <a:prstGeom prst="rect">
            <a:avLst/>
          </a:prstGeom>
          <a:noFill/>
          <a:ln w="76200" cap="flat" cmpd="sng">
            <a:solidFill>
              <a:schemeClr val="dk2"/>
            </a:solidFill>
            <a:prstDash val="solid"/>
            <a:round/>
            <a:headEnd type="none" w="sm" len="sm"/>
            <a:tailEnd type="none" w="sm" len="sm"/>
          </a:ln>
        </p:spPr>
      </p:pic>
      <p:sp>
        <p:nvSpPr>
          <p:cNvPr id="289" name="Google Shape;289;p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Política: Definição</a:t>
            </a:r>
            <a:endParaRPr/>
          </a:p>
        </p:txBody>
      </p:sp>
      <p:sp>
        <p:nvSpPr>
          <p:cNvPr id="147" name="Google Shape;147;p15"/>
          <p:cNvSpPr txBox="1">
            <a:spLocks noGrp="1"/>
          </p:cNvSpPr>
          <p:nvPr>
            <p:ph type="body" idx="1"/>
          </p:nvPr>
        </p:nvSpPr>
        <p:spPr>
          <a:xfrm>
            <a:off x="4994425" y="2090075"/>
            <a:ext cx="6120900" cy="38817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pt-BR"/>
              <a:t>Política vem de </a:t>
            </a:r>
            <a:r>
              <a:rPr lang="pt-BR" i="1"/>
              <a:t>politiké</a:t>
            </a:r>
            <a:r>
              <a:rPr lang="pt-BR"/>
              <a:t>, união entre </a:t>
            </a:r>
            <a:r>
              <a:rPr lang="pt-BR" i="1"/>
              <a:t>polis</a:t>
            </a:r>
            <a:r>
              <a:rPr lang="pt-BR"/>
              <a:t> (cidade) e </a:t>
            </a:r>
            <a:r>
              <a:rPr lang="pt-BR" i="1"/>
              <a:t>tikós </a:t>
            </a:r>
            <a:r>
              <a:rPr lang="pt-BR"/>
              <a:t>significa cidade e </a:t>
            </a:r>
            <a:r>
              <a:rPr lang="pt-BR" i="1"/>
              <a:t>tikós </a:t>
            </a:r>
            <a:r>
              <a:rPr lang="pt-BR"/>
              <a:t>(termo que significa o bem comum dos cidadãos). Assim, </a:t>
            </a:r>
            <a:r>
              <a:rPr lang="pt-BR" i="1"/>
              <a:t>politiké</a:t>
            </a:r>
            <a:r>
              <a:rPr lang="pt-BR"/>
              <a:t> era um termo grego que significava governo da cidade para o bem comum de todos os cidadãos.</a:t>
            </a:r>
            <a:endParaRPr/>
          </a:p>
          <a:p>
            <a:pPr marL="228600" lvl="0" indent="-228600" algn="just" rtl="0">
              <a:lnSpc>
                <a:spcPct val="90000"/>
              </a:lnSpc>
              <a:spcBef>
                <a:spcPts val="1000"/>
              </a:spcBef>
              <a:spcAft>
                <a:spcPts val="2100"/>
              </a:spcAft>
              <a:buClr>
                <a:schemeClr val="dk1"/>
              </a:buClr>
              <a:buSzPts val="2800"/>
              <a:buChar char="●"/>
            </a:pPr>
            <a:r>
              <a:rPr lang="pt-BR"/>
              <a:t>“Arte ou ciência da organização, direção e administração de nações ou Estados” – Dicionário Michaelis</a:t>
            </a:r>
            <a:endParaRPr/>
          </a:p>
        </p:txBody>
      </p:sp>
      <p:pic>
        <p:nvPicPr>
          <p:cNvPr id="148" name="Google Shape;148;p15"/>
          <p:cNvPicPr preferRelativeResize="0"/>
          <p:nvPr/>
        </p:nvPicPr>
        <p:blipFill rotWithShape="1">
          <a:blip r:embed="rId3">
            <a:alphaModFix/>
          </a:blip>
          <a:srcRect l="11291" r="8624"/>
          <a:stretch/>
        </p:blipFill>
        <p:spPr>
          <a:xfrm>
            <a:off x="523475" y="2090075"/>
            <a:ext cx="4174426" cy="3471649"/>
          </a:xfrm>
          <a:prstGeom prst="rect">
            <a:avLst/>
          </a:prstGeom>
          <a:noFill/>
          <a:ln w="76200" cap="flat" cmpd="sng">
            <a:solidFill>
              <a:schemeClr val="dk2"/>
            </a:solidFill>
            <a:prstDash val="solid"/>
            <a:round/>
            <a:headEnd type="none" w="sm" len="sm"/>
            <a:tailEnd type="none" w="sm" len="sm"/>
          </a:ln>
        </p:spPr>
      </p:pic>
      <p:sp>
        <p:nvSpPr>
          <p:cNvPr id="149" name="Google Shape;149;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3"/>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pt-BR"/>
              <a:t>Impacto e Representatividade</a:t>
            </a:r>
            <a:endParaRPr/>
          </a:p>
        </p:txBody>
      </p:sp>
      <p:sp>
        <p:nvSpPr>
          <p:cNvPr id="295" name="Google Shape;295;p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a:spLocks noGrp="1"/>
          </p:cNvSpPr>
          <p:nvPr>
            <p:ph type="body" idx="1"/>
          </p:nvPr>
        </p:nvSpPr>
        <p:spPr>
          <a:xfrm>
            <a:off x="745425" y="2090075"/>
            <a:ext cx="6187200" cy="3881700"/>
          </a:xfrm>
          <a:prstGeom prst="rect">
            <a:avLst/>
          </a:prstGeom>
          <a:noFill/>
          <a:ln>
            <a:noFill/>
          </a:ln>
        </p:spPr>
        <p:txBody>
          <a:bodyPr spcFirstLastPara="1" wrap="square" lIns="91425" tIns="45700" rIns="91425" bIns="45700" anchor="ctr" anchorCtr="0">
            <a:noAutofit/>
          </a:bodyPr>
          <a:lstStyle/>
          <a:p>
            <a:pPr marL="457200" lvl="0" indent="-368300" algn="l" rtl="0">
              <a:lnSpc>
                <a:spcPct val="200000"/>
              </a:lnSpc>
              <a:spcBef>
                <a:spcPts val="1000"/>
              </a:spcBef>
              <a:spcAft>
                <a:spcPts val="0"/>
              </a:spcAft>
              <a:buSzPts val="2200"/>
              <a:buChar char="●"/>
            </a:pPr>
            <a:r>
              <a:rPr lang="pt-BR" sz="2200"/>
              <a:t>Desenvolvimento tecnológico e econômico</a:t>
            </a:r>
            <a:endParaRPr sz="2200"/>
          </a:p>
          <a:p>
            <a:pPr marL="457200" lvl="0" indent="-368300" algn="l" rtl="0">
              <a:lnSpc>
                <a:spcPct val="200000"/>
              </a:lnSpc>
              <a:spcBef>
                <a:spcPts val="0"/>
              </a:spcBef>
              <a:spcAft>
                <a:spcPts val="0"/>
              </a:spcAft>
              <a:buSzPts val="2200"/>
              <a:buChar char="●"/>
            </a:pPr>
            <a:r>
              <a:rPr lang="pt-BR" sz="2200"/>
              <a:t>Exercer cargo público</a:t>
            </a:r>
            <a:endParaRPr sz="2200"/>
          </a:p>
          <a:p>
            <a:pPr marL="457200" lvl="0" indent="-368300" algn="l" rtl="0">
              <a:lnSpc>
                <a:spcPct val="200000"/>
              </a:lnSpc>
              <a:spcBef>
                <a:spcPts val="0"/>
              </a:spcBef>
              <a:spcAft>
                <a:spcPts val="0"/>
              </a:spcAft>
              <a:buSzPts val="2200"/>
              <a:buChar char="●"/>
            </a:pPr>
            <a:r>
              <a:rPr lang="pt-BR" sz="2200"/>
              <a:t>Elevar o nível do debate</a:t>
            </a:r>
            <a:endParaRPr sz="2200"/>
          </a:p>
        </p:txBody>
      </p:sp>
      <p:sp>
        <p:nvSpPr>
          <p:cNvPr id="301" name="Google Shape;301;p34"/>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Os Papéis do Engenheiro</a:t>
            </a:r>
            <a:endParaRPr/>
          </a:p>
        </p:txBody>
      </p:sp>
      <p:sp>
        <p:nvSpPr>
          <p:cNvPr id="302" name="Google Shape;302;p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21</a:t>
            </a:fld>
            <a:endParaRPr/>
          </a:p>
        </p:txBody>
      </p:sp>
      <p:pic>
        <p:nvPicPr>
          <p:cNvPr id="303" name="Google Shape;303;p34"/>
          <p:cNvPicPr preferRelativeResize="0"/>
          <p:nvPr/>
        </p:nvPicPr>
        <p:blipFill>
          <a:blip r:embed="rId3">
            <a:alphaModFix/>
          </a:blip>
          <a:stretch>
            <a:fillRect/>
          </a:stretch>
        </p:blipFill>
        <p:spPr>
          <a:xfrm>
            <a:off x="7237425" y="2692501"/>
            <a:ext cx="4340650" cy="289205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1173417" y="1174425"/>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Temos quantos engenheiros no congresso nacional?</a:t>
            </a:r>
            <a:endParaRPr/>
          </a:p>
        </p:txBody>
      </p:sp>
      <p:sp>
        <p:nvSpPr>
          <p:cNvPr id="309" name="Google Shape;309;p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22</a:t>
            </a:fld>
            <a:endParaRPr/>
          </a:p>
        </p:txBody>
      </p:sp>
      <p:pic>
        <p:nvPicPr>
          <p:cNvPr id="310" name="Google Shape;310;p35"/>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311" name="Google Shape;311;p35"/>
          <p:cNvPicPr preferRelativeResize="0"/>
          <p:nvPr/>
        </p:nvPicPr>
        <p:blipFill>
          <a:blip r:embed="rId3">
            <a:alphaModFix/>
          </a:blip>
          <a:stretch>
            <a:fillRect/>
          </a:stretch>
        </p:blipFill>
        <p:spPr>
          <a:xfrm rot="1054409">
            <a:off x="5260903" y="326779"/>
            <a:ext cx="2560368" cy="2560368"/>
          </a:xfrm>
          <a:prstGeom prst="rect">
            <a:avLst/>
          </a:prstGeom>
          <a:noFill/>
          <a:ln>
            <a:noFill/>
          </a:ln>
        </p:spPr>
      </p:pic>
      <p:pic>
        <p:nvPicPr>
          <p:cNvPr id="312" name="Google Shape;312;p35"/>
          <p:cNvPicPr preferRelativeResize="0"/>
          <p:nvPr/>
        </p:nvPicPr>
        <p:blipFill>
          <a:blip r:embed="rId3">
            <a:alphaModFix/>
          </a:blip>
          <a:stretch>
            <a:fillRect/>
          </a:stretch>
        </p:blipFill>
        <p:spPr>
          <a:xfrm rot="1054408">
            <a:off x="-357798" y="4426602"/>
            <a:ext cx="2334896" cy="2334896"/>
          </a:xfrm>
          <a:prstGeom prst="rect">
            <a:avLst/>
          </a:prstGeom>
          <a:noFill/>
          <a:ln>
            <a:noFill/>
          </a:ln>
        </p:spPr>
      </p:pic>
      <p:pic>
        <p:nvPicPr>
          <p:cNvPr id="313" name="Google Shape;313;p35"/>
          <p:cNvPicPr preferRelativeResize="0"/>
          <p:nvPr/>
        </p:nvPicPr>
        <p:blipFill>
          <a:blip r:embed="rId3">
            <a:alphaModFix/>
          </a:blip>
          <a:stretch>
            <a:fillRect/>
          </a:stretch>
        </p:blipFill>
        <p:spPr>
          <a:xfrm rot="-1614315">
            <a:off x="253353" y="81628"/>
            <a:ext cx="2560367" cy="25603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body" idx="1"/>
          </p:nvPr>
        </p:nvSpPr>
        <p:spPr>
          <a:xfrm>
            <a:off x="745425" y="2090075"/>
            <a:ext cx="61872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Clr>
                <a:schemeClr val="dk1"/>
              </a:buClr>
              <a:buSzPts val="2800"/>
              <a:buChar char="●"/>
            </a:pPr>
            <a:r>
              <a:rPr lang="pt-BR" dirty="0"/>
              <a:t>Câmara:	</a:t>
            </a:r>
            <a:r>
              <a:rPr lang="pt-BR" sz="3000" dirty="0"/>
              <a:t>11/513  ~ 2,14% </a:t>
            </a:r>
            <a:r>
              <a:rPr lang="pt-BR" dirty="0"/>
              <a:t>(1 Eng. </a:t>
            </a:r>
            <a:r>
              <a:rPr lang="pt-BR" dirty="0" smtClean="0"/>
              <a:t>			Mecânico</a:t>
            </a:r>
            <a:r>
              <a:rPr lang="pt-BR" dirty="0"/>
              <a:t>)</a:t>
            </a:r>
            <a:endParaRPr sz="3000" dirty="0"/>
          </a:p>
          <a:p>
            <a:pPr marL="228600" lvl="0" indent="-50800" algn="l" rtl="0">
              <a:lnSpc>
                <a:spcPct val="200000"/>
              </a:lnSpc>
              <a:spcBef>
                <a:spcPts val="1000"/>
              </a:spcBef>
              <a:spcAft>
                <a:spcPts val="0"/>
              </a:spcAft>
              <a:buClr>
                <a:schemeClr val="dk1"/>
              </a:buClr>
              <a:buSzPts val="2800"/>
              <a:buNone/>
            </a:pPr>
            <a:r>
              <a:rPr lang="pt-BR" dirty="0"/>
              <a:t>Senado:	</a:t>
            </a:r>
            <a:r>
              <a:rPr lang="pt-BR" sz="3000" dirty="0"/>
              <a:t>8/81  ~ 9,87% </a:t>
            </a:r>
            <a:r>
              <a:rPr lang="pt-BR" dirty="0"/>
              <a:t>(Maioria </a:t>
            </a:r>
            <a:r>
              <a:rPr lang="pt-BR" dirty="0" smtClean="0"/>
              <a:t>			agrônomos</a:t>
            </a:r>
            <a:r>
              <a:rPr lang="pt-BR" dirty="0"/>
              <a:t>)</a:t>
            </a:r>
            <a:endParaRPr dirty="0"/>
          </a:p>
          <a:p>
            <a:pPr marL="228600" lvl="0" indent="-50800" algn="l" rtl="0">
              <a:lnSpc>
                <a:spcPct val="200000"/>
              </a:lnSpc>
              <a:spcBef>
                <a:spcPts val="2100"/>
              </a:spcBef>
              <a:spcAft>
                <a:spcPts val="2100"/>
              </a:spcAft>
              <a:buClr>
                <a:schemeClr val="dk1"/>
              </a:buClr>
              <a:buSzPts val="2800"/>
              <a:buNone/>
            </a:pPr>
            <a:endParaRPr dirty="0"/>
          </a:p>
        </p:txBody>
      </p:sp>
      <p:sp>
        <p:nvSpPr>
          <p:cNvPr id="319" name="Google Shape;319;p36"/>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Engenheiros na política brasileira</a:t>
            </a:r>
            <a:endParaRPr/>
          </a:p>
        </p:txBody>
      </p:sp>
      <p:pic>
        <p:nvPicPr>
          <p:cNvPr id="320" name="Google Shape;320;p36"/>
          <p:cNvPicPr preferRelativeResize="0"/>
          <p:nvPr/>
        </p:nvPicPr>
        <p:blipFill>
          <a:blip r:embed="rId3">
            <a:alphaModFix/>
          </a:blip>
          <a:stretch>
            <a:fillRect/>
          </a:stretch>
        </p:blipFill>
        <p:spPr>
          <a:xfrm>
            <a:off x="7058000" y="1850337"/>
            <a:ext cx="4732301" cy="3157324"/>
          </a:xfrm>
          <a:prstGeom prst="rect">
            <a:avLst/>
          </a:prstGeom>
          <a:noFill/>
          <a:ln w="76200" cap="flat" cmpd="sng">
            <a:solidFill>
              <a:schemeClr val="dk2"/>
            </a:solidFill>
            <a:prstDash val="solid"/>
            <a:round/>
            <a:headEnd type="none" w="sm" len="sm"/>
            <a:tailEnd type="none" w="sm" len="sm"/>
          </a:ln>
        </p:spPr>
      </p:pic>
      <p:sp>
        <p:nvSpPr>
          <p:cNvPr id="321" name="Google Shape;321;p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a:spLocks noGrp="1"/>
          </p:cNvSpPr>
          <p:nvPr>
            <p:ph type="body" idx="1"/>
          </p:nvPr>
        </p:nvSpPr>
        <p:spPr>
          <a:xfrm>
            <a:off x="745425" y="2090075"/>
            <a:ext cx="61872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Clr>
                <a:schemeClr val="dk1"/>
              </a:buClr>
              <a:buSzPts val="2800"/>
              <a:buChar char="●"/>
            </a:pPr>
            <a:r>
              <a:rPr lang="pt-BR" dirty="0"/>
              <a:t>Câmara:	</a:t>
            </a:r>
            <a:r>
              <a:rPr lang="pt-BR" sz="3000" dirty="0"/>
              <a:t>11/513  ~ 2,14% </a:t>
            </a:r>
            <a:r>
              <a:rPr lang="pt-BR" dirty="0"/>
              <a:t>(1 Eng. </a:t>
            </a:r>
            <a:r>
              <a:rPr lang="pt-BR" dirty="0" smtClean="0"/>
              <a:t>			Mecânico</a:t>
            </a:r>
            <a:r>
              <a:rPr lang="pt-BR" dirty="0"/>
              <a:t>)</a:t>
            </a:r>
            <a:endParaRPr sz="3000" dirty="0"/>
          </a:p>
          <a:p>
            <a:pPr marL="228600" lvl="0" indent="-50800" algn="l" rtl="0">
              <a:lnSpc>
                <a:spcPct val="200000"/>
              </a:lnSpc>
              <a:spcBef>
                <a:spcPts val="1000"/>
              </a:spcBef>
              <a:spcAft>
                <a:spcPts val="0"/>
              </a:spcAft>
              <a:buClr>
                <a:schemeClr val="dk1"/>
              </a:buClr>
              <a:buSzPts val="2800"/>
              <a:buNone/>
            </a:pPr>
            <a:r>
              <a:rPr lang="pt-BR" dirty="0"/>
              <a:t>Senado:	</a:t>
            </a:r>
            <a:r>
              <a:rPr lang="pt-BR" sz="3000" dirty="0"/>
              <a:t>8/81  ~ 9,87% </a:t>
            </a:r>
            <a:r>
              <a:rPr lang="pt-BR" dirty="0"/>
              <a:t>(Maioria </a:t>
            </a:r>
            <a:r>
              <a:rPr lang="pt-BR" dirty="0" smtClean="0"/>
              <a:t>			agrônomos</a:t>
            </a:r>
            <a:r>
              <a:rPr lang="pt-BR" dirty="0"/>
              <a:t>)</a:t>
            </a:r>
            <a:endParaRPr dirty="0"/>
          </a:p>
          <a:p>
            <a:pPr marL="228600" lvl="0" indent="-50800" algn="l" rtl="0">
              <a:lnSpc>
                <a:spcPct val="200000"/>
              </a:lnSpc>
              <a:spcBef>
                <a:spcPts val="2100"/>
              </a:spcBef>
              <a:spcAft>
                <a:spcPts val="0"/>
              </a:spcAft>
              <a:buClr>
                <a:schemeClr val="dk1"/>
              </a:buClr>
              <a:buSzPts val="2800"/>
              <a:buNone/>
            </a:pPr>
            <a:r>
              <a:rPr lang="pt-BR" dirty="0"/>
              <a:t>EUA: 	         </a:t>
            </a:r>
            <a:r>
              <a:rPr lang="pt-BR" sz="3000" dirty="0"/>
              <a:t>8/541  ~ 1,47%</a:t>
            </a:r>
            <a:endParaRPr dirty="0"/>
          </a:p>
          <a:p>
            <a:pPr marL="228600" lvl="0" indent="-50800" algn="l" rtl="0">
              <a:lnSpc>
                <a:spcPct val="200000"/>
              </a:lnSpc>
              <a:spcBef>
                <a:spcPts val="2100"/>
              </a:spcBef>
              <a:spcAft>
                <a:spcPts val="2100"/>
              </a:spcAft>
              <a:buClr>
                <a:schemeClr val="dk1"/>
              </a:buClr>
              <a:buSzPts val="2800"/>
              <a:buNone/>
            </a:pPr>
            <a:endParaRPr dirty="0"/>
          </a:p>
        </p:txBody>
      </p:sp>
      <p:sp>
        <p:nvSpPr>
          <p:cNvPr id="327" name="Google Shape;327;p37"/>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Engenheiros na política brasileira</a:t>
            </a:r>
            <a:endParaRPr/>
          </a:p>
        </p:txBody>
      </p:sp>
      <p:pic>
        <p:nvPicPr>
          <p:cNvPr id="328" name="Google Shape;328;p37"/>
          <p:cNvPicPr preferRelativeResize="0"/>
          <p:nvPr/>
        </p:nvPicPr>
        <p:blipFill>
          <a:blip r:embed="rId3">
            <a:alphaModFix/>
          </a:blip>
          <a:stretch>
            <a:fillRect/>
          </a:stretch>
        </p:blipFill>
        <p:spPr>
          <a:xfrm>
            <a:off x="7058000" y="1850337"/>
            <a:ext cx="4732301" cy="3157324"/>
          </a:xfrm>
          <a:prstGeom prst="rect">
            <a:avLst/>
          </a:prstGeom>
          <a:noFill/>
          <a:ln w="76200" cap="flat" cmpd="sng">
            <a:solidFill>
              <a:schemeClr val="dk2"/>
            </a:solidFill>
            <a:prstDash val="solid"/>
            <a:round/>
            <a:headEnd type="none" w="sm" len="sm"/>
            <a:tailEnd type="none" w="sm" len="sm"/>
          </a:ln>
        </p:spPr>
      </p:pic>
      <p:sp>
        <p:nvSpPr>
          <p:cNvPr id="329" name="Google Shape;329;p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body" idx="1"/>
          </p:nvPr>
        </p:nvSpPr>
        <p:spPr>
          <a:xfrm>
            <a:off x="745425" y="2090075"/>
            <a:ext cx="61872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Clr>
                <a:schemeClr val="dk1"/>
              </a:buClr>
              <a:buSzPts val="2800"/>
              <a:buChar char="●"/>
            </a:pPr>
            <a:endParaRPr dirty="0"/>
          </a:p>
          <a:p>
            <a:pPr marL="228600" lvl="0" indent="-228600" algn="l" rtl="0">
              <a:lnSpc>
                <a:spcPct val="200000"/>
              </a:lnSpc>
              <a:spcBef>
                <a:spcPts val="0"/>
              </a:spcBef>
              <a:spcAft>
                <a:spcPts val="0"/>
              </a:spcAft>
              <a:buClr>
                <a:schemeClr val="dk1"/>
              </a:buClr>
              <a:buSzPts val="2800"/>
              <a:buChar char="●"/>
            </a:pPr>
            <a:r>
              <a:rPr lang="pt-BR" dirty="0"/>
              <a:t>Brasil:		</a:t>
            </a:r>
            <a:r>
              <a:rPr lang="pt-BR" sz="3000" dirty="0" smtClean="0"/>
              <a:t>6/100k </a:t>
            </a:r>
            <a:r>
              <a:rPr lang="pt-BR" sz="3000" dirty="0"/>
              <a:t>habitantes</a:t>
            </a:r>
            <a:endParaRPr sz="3000" dirty="0"/>
          </a:p>
          <a:p>
            <a:pPr marL="228600" lvl="0" indent="-50800" algn="l" rtl="0">
              <a:lnSpc>
                <a:spcPct val="200000"/>
              </a:lnSpc>
              <a:spcBef>
                <a:spcPts val="1000"/>
              </a:spcBef>
              <a:spcAft>
                <a:spcPts val="0"/>
              </a:spcAft>
              <a:buClr>
                <a:schemeClr val="dk1"/>
              </a:buClr>
              <a:buSzPts val="2800"/>
              <a:buNone/>
            </a:pPr>
            <a:r>
              <a:rPr lang="pt-BR" dirty="0"/>
              <a:t>EUA e Japão:	</a:t>
            </a:r>
            <a:r>
              <a:rPr lang="pt-BR" sz="3000" dirty="0"/>
              <a:t>25/100k habitantes</a:t>
            </a:r>
            <a:endParaRPr dirty="0"/>
          </a:p>
          <a:p>
            <a:pPr marL="228600" lvl="0" indent="-50800" algn="l" rtl="0">
              <a:lnSpc>
                <a:spcPct val="200000"/>
              </a:lnSpc>
              <a:spcBef>
                <a:spcPts val="2100"/>
              </a:spcBef>
              <a:spcAft>
                <a:spcPts val="2100"/>
              </a:spcAft>
              <a:buClr>
                <a:schemeClr val="dk1"/>
              </a:buClr>
              <a:buSzPts val="2800"/>
              <a:buNone/>
            </a:pPr>
            <a:endParaRPr dirty="0"/>
          </a:p>
        </p:txBody>
      </p:sp>
      <p:sp>
        <p:nvSpPr>
          <p:cNvPr id="335" name="Google Shape;335;p38"/>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Engenheiros na política brasileira</a:t>
            </a:r>
            <a:endParaRPr/>
          </a:p>
        </p:txBody>
      </p:sp>
      <p:pic>
        <p:nvPicPr>
          <p:cNvPr id="336" name="Google Shape;336;p38"/>
          <p:cNvPicPr preferRelativeResize="0"/>
          <p:nvPr/>
        </p:nvPicPr>
        <p:blipFill>
          <a:blip r:embed="rId3">
            <a:alphaModFix/>
          </a:blip>
          <a:stretch>
            <a:fillRect/>
          </a:stretch>
        </p:blipFill>
        <p:spPr>
          <a:xfrm>
            <a:off x="7058000" y="1850337"/>
            <a:ext cx="4732301" cy="3157324"/>
          </a:xfrm>
          <a:prstGeom prst="rect">
            <a:avLst/>
          </a:prstGeom>
          <a:noFill/>
          <a:ln w="76200" cap="flat" cmpd="sng">
            <a:solidFill>
              <a:schemeClr val="dk2"/>
            </a:solidFill>
            <a:prstDash val="solid"/>
            <a:round/>
            <a:headEnd type="none" w="sm" len="sm"/>
            <a:tailEnd type="none" w="sm" len="sm"/>
          </a:ln>
        </p:spPr>
      </p:pic>
      <p:sp>
        <p:nvSpPr>
          <p:cNvPr id="337" name="Google Shape;337;p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26</a:t>
            </a:fld>
            <a:endParaRPr/>
          </a:p>
        </p:txBody>
      </p:sp>
      <p:pic>
        <p:nvPicPr>
          <p:cNvPr id="343" name="Google Shape;343;p39" descr="Facebook's CEO had to cover the basics during his two-day hearings on Capitol Hill.&#10;&#10;Zuckerberg's DC trip: What the spectacle looked like up close - https://www.cnet.com/news/the-sights-and-sounds-of-facebook-ceo-mark-zuckerbergs-washington-visit/&#10;&#10;Subscribe to CNET: www.youtube.com/user/cnettv&#10;Check out our playlists: www.youtube.com/user/CNETTV/playlists&#10;Download the new CNET app: https://cnet.app.link/GWuXq8ExzG&#10;Like us on Facebook: https://www.facebook.com/cnet&#10;Follow us on Twitter: https://www.twitter.com/cnet&#10;Follow us on Instagram: http://bit.ly/2icCYYm" title="Zuckerberg explains the internet to Congress">
            <a:hlinkClick r:id="rId3"/>
          </p:cNvPr>
          <p:cNvPicPr preferRelativeResize="0"/>
          <p:nvPr/>
        </p:nvPicPr>
        <p:blipFill>
          <a:blip r:embed="rId4">
            <a:alphaModFix/>
          </a:blip>
          <a:stretch>
            <a:fillRect/>
          </a:stretch>
        </p:blipFill>
        <p:spPr>
          <a:xfrm>
            <a:off x="3201925" y="2134200"/>
            <a:ext cx="5788150" cy="4341100"/>
          </a:xfrm>
          <a:prstGeom prst="rect">
            <a:avLst/>
          </a:prstGeom>
          <a:noFill/>
          <a:ln>
            <a:noFill/>
          </a:ln>
        </p:spPr>
      </p:pic>
      <p:sp>
        <p:nvSpPr>
          <p:cNvPr id="344" name="Google Shape;344;p39"/>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Representantes Públicos e Tecnologia </a:t>
            </a:r>
            <a:endParaRPr/>
          </a:p>
        </p:txBody>
      </p:sp>
      <p:sp>
        <p:nvSpPr>
          <p:cNvPr id="2" name="CaixaDeTexto 1">
            <a:extLst>
              <a:ext uri="{FF2B5EF4-FFF2-40B4-BE49-F238E27FC236}">
                <a16:creationId xmlns:a16="http://schemas.microsoft.com/office/drawing/2014/main" xmlns="" id="{0C65405F-291D-4174-A0BE-4D4175977B36}"/>
              </a:ext>
            </a:extLst>
          </p:cNvPr>
          <p:cNvSpPr txBox="1"/>
          <p:nvPr/>
        </p:nvSpPr>
        <p:spPr>
          <a:xfrm>
            <a:off x="4050407" y="1631272"/>
            <a:ext cx="4091185" cy="307777"/>
          </a:xfrm>
          <a:prstGeom prst="rect">
            <a:avLst/>
          </a:prstGeom>
          <a:noFill/>
        </p:spPr>
        <p:txBody>
          <a:bodyPr wrap="none" rtlCol="0">
            <a:spAutoFit/>
          </a:bodyPr>
          <a:lstStyle/>
          <a:p>
            <a:r>
              <a:rPr lang="pt-BR" dirty="0">
                <a:hlinkClick r:id="rId5"/>
              </a:rPr>
              <a:t>https://www.youtube.com/watch?v=ncbb5B85sd0</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27</a:t>
            </a:fld>
            <a:endParaRPr/>
          </a:p>
        </p:txBody>
      </p:sp>
      <p:sp>
        <p:nvSpPr>
          <p:cNvPr id="356" name="Google Shape;356;p41"/>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Representantes Públicos e Grandes Desafios </a:t>
            </a:r>
            <a:endParaRPr/>
          </a:p>
        </p:txBody>
      </p:sp>
      <p:sp>
        <p:nvSpPr>
          <p:cNvPr id="357" name="Google Shape;357;p41"/>
          <p:cNvSpPr txBox="1">
            <a:spLocks noGrp="1"/>
          </p:cNvSpPr>
          <p:nvPr>
            <p:ph type="body" idx="1"/>
          </p:nvPr>
        </p:nvSpPr>
        <p:spPr>
          <a:xfrm>
            <a:off x="1577600" y="2123775"/>
            <a:ext cx="5034900" cy="4076700"/>
          </a:xfrm>
          <a:prstGeom prst="rect">
            <a:avLst/>
          </a:prstGeom>
          <a:noFill/>
          <a:ln>
            <a:noFill/>
          </a:ln>
        </p:spPr>
        <p:txBody>
          <a:bodyPr spcFirstLastPara="1" wrap="square" lIns="91425" tIns="45700" rIns="91425" bIns="45700" anchor="t" anchorCtr="0">
            <a:noAutofit/>
          </a:bodyPr>
          <a:lstStyle/>
          <a:p>
            <a:pPr marL="457200" lvl="0" indent="-368300" algn="l" rtl="0">
              <a:lnSpc>
                <a:spcPct val="200000"/>
              </a:lnSpc>
              <a:spcBef>
                <a:spcPts val="0"/>
              </a:spcBef>
              <a:spcAft>
                <a:spcPts val="0"/>
              </a:spcAft>
              <a:buSzPts val="2200"/>
              <a:buChar char="●"/>
            </a:pPr>
            <a:r>
              <a:rPr lang="pt-BR" sz="2200"/>
              <a:t>Privacidade</a:t>
            </a:r>
            <a:endParaRPr sz="2200"/>
          </a:p>
          <a:p>
            <a:pPr marL="457200" lvl="0" indent="-368300" algn="l" rtl="0">
              <a:lnSpc>
                <a:spcPct val="200000"/>
              </a:lnSpc>
              <a:spcBef>
                <a:spcPts val="0"/>
              </a:spcBef>
              <a:spcAft>
                <a:spcPts val="0"/>
              </a:spcAft>
              <a:buSzPts val="2200"/>
              <a:buChar char="●"/>
            </a:pPr>
            <a:r>
              <a:rPr lang="pt-BR" sz="2200"/>
              <a:t>Monopólios de informação</a:t>
            </a:r>
            <a:endParaRPr sz="2200"/>
          </a:p>
          <a:p>
            <a:pPr marL="457200" lvl="0" indent="-368300" algn="l" rtl="0">
              <a:lnSpc>
                <a:spcPct val="200000"/>
              </a:lnSpc>
              <a:spcBef>
                <a:spcPts val="0"/>
              </a:spcBef>
              <a:spcAft>
                <a:spcPts val="0"/>
              </a:spcAft>
              <a:buSzPts val="2200"/>
              <a:buChar char="●"/>
            </a:pPr>
            <a:r>
              <a:rPr lang="pt-BR" sz="2200"/>
              <a:t>Inteligência Artificial (advocacia e processos burocráticos)</a:t>
            </a:r>
            <a:endParaRPr sz="2200"/>
          </a:p>
          <a:p>
            <a:pPr marL="457200" lvl="0" indent="-368300" algn="l" rtl="0">
              <a:lnSpc>
                <a:spcPct val="200000"/>
              </a:lnSpc>
              <a:spcBef>
                <a:spcPts val="0"/>
              </a:spcBef>
              <a:spcAft>
                <a:spcPts val="0"/>
              </a:spcAft>
              <a:buSzPts val="2200"/>
              <a:buChar char="●"/>
            </a:pPr>
            <a:r>
              <a:rPr lang="pt-BR" sz="2200"/>
              <a:t>Veículos autônomos (carga e passageiros)</a:t>
            </a:r>
            <a:endParaRPr sz="2200"/>
          </a:p>
        </p:txBody>
      </p:sp>
      <p:pic>
        <p:nvPicPr>
          <p:cNvPr id="358" name="Google Shape;358;p41"/>
          <p:cNvPicPr preferRelativeResize="0"/>
          <p:nvPr/>
        </p:nvPicPr>
        <p:blipFill>
          <a:blip r:embed="rId3">
            <a:alphaModFix/>
          </a:blip>
          <a:stretch>
            <a:fillRect/>
          </a:stretch>
        </p:blipFill>
        <p:spPr>
          <a:xfrm>
            <a:off x="6873325" y="2528363"/>
            <a:ext cx="4874750" cy="326752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1173417" y="1174425"/>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O que a formação em engenharia agrega ao profissional?</a:t>
            </a:r>
            <a:endParaRPr/>
          </a:p>
        </p:txBody>
      </p:sp>
      <p:sp>
        <p:nvSpPr>
          <p:cNvPr id="364" name="Google Shape;364;p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28</a:t>
            </a:fld>
            <a:endParaRPr/>
          </a:p>
        </p:txBody>
      </p:sp>
      <p:pic>
        <p:nvPicPr>
          <p:cNvPr id="365" name="Google Shape;365;p42"/>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366" name="Google Shape;366;p42"/>
          <p:cNvPicPr preferRelativeResize="0"/>
          <p:nvPr/>
        </p:nvPicPr>
        <p:blipFill>
          <a:blip r:embed="rId3">
            <a:alphaModFix/>
          </a:blip>
          <a:stretch>
            <a:fillRect/>
          </a:stretch>
        </p:blipFill>
        <p:spPr>
          <a:xfrm rot="1054410">
            <a:off x="5414218" y="480094"/>
            <a:ext cx="2253738" cy="2253738"/>
          </a:xfrm>
          <a:prstGeom prst="rect">
            <a:avLst/>
          </a:prstGeom>
          <a:noFill/>
          <a:ln>
            <a:noFill/>
          </a:ln>
        </p:spPr>
      </p:pic>
      <p:pic>
        <p:nvPicPr>
          <p:cNvPr id="367" name="Google Shape;367;p42"/>
          <p:cNvPicPr preferRelativeResize="0"/>
          <p:nvPr/>
        </p:nvPicPr>
        <p:blipFill>
          <a:blip r:embed="rId3">
            <a:alphaModFix/>
          </a:blip>
          <a:stretch>
            <a:fillRect/>
          </a:stretch>
        </p:blipFill>
        <p:spPr>
          <a:xfrm rot="1054408">
            <a:off x="-224121" y="4560279"/>
            <a:ext cx="2067541" cy="2067541"/>
          </a:xfrm>
          <a:prstGeom prst="rect">
            <a:avLst/>
          </a:prstGeom>
          <a:noFill/>
          <a:ln>
            <a:noFill/>
          </a:ln>
        </p:spPr>
      </p:pic>
      <p:pic>
        <p:nvPicPr>
          <p:cNvPr id="368" name="Google Shape;368;p42"/>
          <p:cNvPicPr preferRelativeResize="0"/>
          <p:nvPr/>
        </p:nvPicPr>
        <p:blipFill>
          <a:blip r:embed="rId3">
            <a:alphaModFix/>
          </a:blip>
          <a:stretch>
            <a:fillRect/>
          </a:stretch>
        </p:blipFill>
        <p:spPr>
          <a:xfrm rot="-1614316">
            <a:off x="417441" y="245716"/>
            <a:ext cx="2232193" cy="22321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Prós e Contras: A </a:t>
            </a:r>
            <a:r>
              <a:rPr lang="pt-BR" i="1"/>
              <a:t>Formação </a:t>
            </a:r>
            <a:r>
              <a:rPr lang="pt-BR"/>
              <a:t>do Engenheiro</a:t>
            </a:r>
            <a:endParaRPr/>
          </a:p>
        </p:txBody>
      </p:sp>
      <p:sp>
        <p:nvSpPr>
          <p:cNvPr id="374" name="Google Shape;374;p43"/>
          <p:cNvSpPr txBox="1">
            <a:spLocks noGrp="1"/>
          </p:cNvSpPr>
          <p:nvPr>
            <p:ph type="body" idx="1"/>
          </p:nvPr>
        </p:nvSpPr>
        <p:spPr>
          <a:xfrm>
            <a:off x="1425200" y="2166275"/>
            <a:ext cx="4485000" cy="3881700"/>
          </a:xfrm>
          <a:prstGeom prst="rect">
            <a:avLst/>
          </a:prstGeom>
          <a:noFill/>
          <a:ln>
            <a:noFill/>
          </a:ln>
        </p:spPr>
        <p:txBody>
          <a:bodyPr spcFirstLastPara="1" wrap="square" lIns="91425" tIns="45700" rIns="91425" bIns="45700" anchor="t" anchorCtr="0">
            <a:noAutofit/>
          </a:bodyPr>
          <a:lstStyle/>
          <a:p>
            <a:pPr marL="457200" lvl="0" indent="-368300" algn="l" rtl="0">
              <a:lnSpc>
                <a:spcPct val="200000"/>
              </a:lnSpc>
              <a:spcBef>
                <a:spcPts val="0"/>
              </a:spcBef>
              <a:spcAft>
                <a:spcPts val="0"/>
              </a:spcAft>
              <a:buSzPts val="2200"/>
              <a:buChar char="●"/>
            </a:pPr>
            <a:r>
              <a:rPr lang="pt-BR" sz="2200"/>
              <a:t>Capacidade de análise e síntese</a:t>
            </a:r>
            <a:endParaRPr sz="2200"/>
          </a:p>
          <a:p>
            <a:pPr marL="457200" lvl="0" indent="-368300" algn="l" rtl="0">
              <a:lnSpc>
                <a:spcPct val="200000"/>
              </a:lnSpc>
              <a:spcBef>
                <a:spcPts val="0"/>
              </a:spcBef>
              <a:spcAft>
                <a:spcPts val="0"/>
              </a:spcAft>
              <a:buSzPts val="2200"/>
              <a:buChar char="●"/>
            </a:pPr>
            <a:r>
              <a:rPr lang="pt-BR" sz="2200"/>
              <a:t>Raciocínio estruturado/lógico</a:t>
            </a:r>
            <a:endParaRPr sz="2200"/>
          </a:p>
          <a:p>
            <a:pPr marL="457200" lvl="0" indent="-368300" algn="l" rtl="0">
              <a:lnSpc>
                <a:spcPct val="200000"/>
              </a:lnSpc>
              <a:spcBef>
                <a:spcPts val="0"/>
              </a:spcBef>
              <a:spcAft>
                <a:spcPts val="0"/>
              </a:spcAft>
              <a:buSzPts val="2200"/>
              <a:buChar char="●"/>
            </a:pPr>
            <a:r>
              <a:rPr lang="pt-BR" sz="2200"/>
              <a:t>Decisões baseadas em fatos</a:t>
            </a:r>
            <a:endParaRPr sz="2200"/>
          </a:p>
        </p:txBody>
      </p:sp>
      <p:sp>
        <p:nvSpPr>
          <p:cNvPr id="375" name="Google Shape;375;p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29</a:t>
            </a:fld>
            <a:endParaRPr/>
          </a:p>
        </p:txBody>
      </p:sp>
      <p:sp>
        <p:nvSpPr>
          <p:cNvPr id="376" name="Google Shape;376;p43"/>
          <p:cNvSpPr txBox="1">
            <a:spLocks noGrp="1"/>
          </p:cNvSpPr>
          <p:nvPr>
            <p:ph type="body" idx="1"/>
          </p:nvPr>
        </p:nvSpPr>
        <p:spPr>
          <a:xfrm>
            <a:off x="6325400" y="2166275"/>
            <a:ext cx="5267100" cy="38817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200000"/>
              </a:lnSpc>
              <a:spcBef>
                <a:spcPts val="0"/>
              </a:spcBef>
              <a:spcAft>
                <a:spcPts val="0"/>
              </a:spcAft>
              <a:buSzPts val="2200"/>
              <a:buChar char="●"/>
            </a:pPr>
            <a:r>
              <a:rPr lang="pt-BR" sz="2200"/>
              <a:t>Habilidades em comunicação</a:t>
            </a:r>
            <a:endParaRPr sz="2200"/>
          </a:p>
          <a:p>
            <a:pPr marL="457200" marR="0" lvl="0" indent="-368300" algn="l" rtl="0">
              <a:lnSpc>
                <a:spcPct val="200000"/>
              </a:lnSpc>
              <a:spcBef>
                <a:spcPts val="0"/>
              </a:spcBef>
              <a:spcAft>
                <a:spcPts val="0"/>
              </a:spcAft>
              <a:buSzPts val="2200"/>
              <a:buChar char="●"/>
            </a:pPr>
            <a:r>
              <a:rPr lang="pt-BR" sz="2200"/>
              <a:t>Falta de experiência em contextos políticos</a:t>
            </a:r>
            <a:endParaRPr sz="2200"/>
          </a:p>
          <a:p>
            <a:pPr marL="457200" marR="0" lvl="0" indent="-368300" algn="l" rtl="0">
              <a:lnSpc>
                <a:spcPct val="200000"/>
              </a:lnSpc>
              <a:spcBef>
                <a:spcPts val="0"/>
              </a:spcBef>
              <a:spcAft>
                <a:spcPts val="0"/>
              </a:spcAft>
              <a:buSzPts val="2200"/>
              <a:buChar char="●"/>
            </a:pPr>
            <a:r>
              <a:rPr lang="pt-BR" sz="2200"/>
              <a:t>Distanciamento do “Brasileiro médio”</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Política: Histórico</a:t>
            </a:r>
            <a:endParaRPr/>
          </a:p>
        </p:txBody>
      </p:sp>
      <p:sp>
        <p:nvSpPr>
          <p:cNvPr id="155" name="Google Shape;155;p16"/>
          <p:cNvSpPr txBox="1">
            <a:spLocks noGrp="1"/>
          </p:cNvSpPr>
          <p:nvPr>
            <p:ph type="body" idx="1"/>
          </p:nvPr>
        </p:nvSpPr>
        <p:spPr>
          <a:xfrm>
            <a:off x="4994425" y="2090075"/>
            <a:ext cx="6120900" cy="3881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pt-BR" dirty="0"/>
              <a:t>Apesar de presente em sociedades mais antigas das mais diversas formas, o termo surgiu na antiga Grécia, tendo Aristóteles como um de seus grandes pensadores.</a:t>
            </a:r>
            <a:endParaRPr dirty="0"/>
          </a:p>
          <a:p>
            <a:pPr marL="0" lvl="0" indent="0" algn="just" rtl="0">
              <a:lnSpc>
                <a:spcPct val="90000"/>
              </a:lnSpc>
              <a:spcBef>
                <a:spcPts val="1000"/>
              </a:spcBef>
              <a:spcAft>
                <a:spcPts val="0"/>
              </a:spcAft>
              <a:buNone/>
            </a:pPr>
            <a:r>
              <a:rPr lang="pt-BR" dirty="0"/>
              <a:t>“A Política” de Aristóteles: compilado de oito livros do pensador que descreve e compara sistemas políticos existentes na época, critica algumas ideias tidas como “utópicas” de seu mentor (Platão), descreve sociedades ideias, etc.</a:t>
            </a:r>
            <a:endParaRPr dirty="0"/>
          </a:p>
          <a:p>
            <a:pPr marL="0" lvl="0" indent="0" algn="just" rtl="0">
              <a:lnSpc>
                <a:spcPct val="90000"/>
              </a:lnSpc>
              <a:spcBef>
                <a:spcPts val="1000"/>
              </a:spcBef>
              <a:spcAft>
                <a:spcPts val="2100"/>
              </a:spcAft>
              <a:buNone/>
            </a:pPr>
            <a:r>
              <a:rPr lang="pt-BR" dirty="0"/>
              <a:t>Nicolau Maquiavel (1469-1527) é considerado o pai da ciência política. Escreveu várias obras sobre o assunto, com destaque para “O Príncipe”.</a:t>
            </a:r>
            <a:endParaRPr dirty="0"/>
          </a:p>
        </p:txBody>
      </p:sp>
      <p:pic>
        <p:nvPicPr>
          <p:cNvPr id="156" name="Google Shape;156;p16"/>
          <p:cNvPicPr preferRelativeResize="0"/>
          <p:nvPr/>
        </p:nvPicPr>
        <p:blipFill rotWithShape="1">
          <a:blip r:embed="rId3">
            <a:alphaModFix/>
          </a:blip>
          <a:srcRect l="11291" r="8624"/>
          <a:stretch/>
        </p:blipFill>
        <p:spPr>
          <a:xfrm>
            <a:off x="523475" y="2090075"/>
            <a:ext cx="4174426" cy="3471649"/>
          </a:xfrm>
          <a:prstGeom prst="rect">
            <a:avLst/>
          </a:prstGeom>
          <a:noFill/>
          <a:ln w="76200" cap="flat" cmpd="sng">
            <a:solidFill>
              <a:schemeClr val="dk2"/>
            </a:solidFill>
            <a:prstDash val="solid"/>
            <a:round/>
            <a:headEnd type="none" w="sm" len="sm"/>
            <a:tailEnd type="none" w="sm" len="sm"/>
          </a:ln>
        </p:spPr>
      </p:pic>
      <p:sp>
        <p:nvSpPr>
          <p:cNvPr id="157" name="Google Shape;157;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title"/>
          </p:nvPr>
        </p:nvSpPr>
        <p:spPr>
          <a:xfrm>
            <a:off x="1173425" y="1174425"/>
            <a:ext cx="63765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Um governo de engenheiros é a solução para todos os problemas?</a:t>
            </a:r>
            <a:endParaRPr/>
          </a:p>
        </p:txBody>
      </p:sp>
      <p:sp>
        <p:nvSpPr>
          <p:cNvPr id="382" name="Google Shape;382;p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30</a:t>
            </a:fld>
            <a:endParaRPr/>
          </a:p>
        </p:txBody>
      </p:sp>
      <p:pic>
        <p:nvPicPr>
          <p:cNvPr id="383" name="Google Shape;383;p44"/>
          <p:cNvPicPr preferRelativeResize="0"/>
          <p:nvPr/>
        </p:nvPicPr>
        <p:blipFill>
          <a:blip r:embed="rId3">
            <a:alphaModFix/>
          </a:blip>
          <a:stretch>
            <a:fillRect/>
          </a:stretch>
        </p:blipFill>
        <p:spPr>
          <a:xfrm rot="-2539132">
            <a:off x="5941219" y="4282570"/>
            <a:ext cx="2301961" cy="2301961"/>
          </a:xfrm>
          <a:prstGeom prst="rect">
            <a:avLst/>
          </a:prstGeom>
          <a:noFill/>
          <a:ln>
            <a:noFill/>
          </a:ln>
        </p:spPr>
      </p:pic>
      <p:pic>
        <p:nvPicPr>
          <p:cNvPr id="384" name="Google Shape;384;p44"/>
          <p:cNvPicPr preferRelativeResize="0"/>
          <p:nvPr/>
        </p:nvPicPr>
        <p:blipFill>
          <a:blip r:embed="rId3">
            <a:alphaModFix/>
          </a:blip>
          <a:stretch>
            <a:fillRect/>
          </a:stretch>
        </p:blipFill>
        <p:spPr>
          <a:xfrm rot="1054410">
            <a:off x="5414218" y="480094"/>
            <a:ext cx="2253738" cy="2253738"/>
          </a:xfrm>
          <a:prstGeom prst="rect">
            <a:avLst/>
          </a:prstGeom>
          <a:noFill/>
          <a:ln>
            <a:noFill/>
          </a:ln>
        </p:spPr>
      </p:pic>
      <p:pic>
        <p:nvPicPr>
          <p:cNvPr id="385" name="Google Shape;385;p44"/>
          <p:cNvPicPr preferRelativeResize="0"/>
          <p:nvPr/>
        </p:nvPicPr>
        <p:blipFill>
          <a:blip r:embed="rId3">
            <a:alphaModFix/>
          </a:blip>
          <a:stretch>
            <a:fillRect/>
          </a:stretch>
        </p:blipFill>
        <p:spPr>
          <a:xfrm rot="1054408">
            <a:off x="-224121" y="4560279"/>
            <a:ext cx="2067541" cy="2067541"/>
          </a:xfrm>
          <a:prstGeom prst="rect">
            <a:avLst/>
          </a:prstGeom>
          <a:noFill/>
          <a:ln>
            <a:noFill/>
          </a:ln>
        </p:spPr>
      </p:pic>
      <p:pic>
        <p:nvPicPr>
          <p:cNvPr id="386" name="Google Shape;386;p44"/>
          <p:cNvPicPr preferRelativeResize="0"/>
          <p:nvPr/>
        </p:nvPicPr>
        <p:blipFill>
          <a:blip r:embed="rId3">
            <a:alphaModFix/>
          </a:blip>
          <a:stretch>
            <a:fillRect/>
          </a:stretch>
        </p:blipFill>
        <p:spPr>
          <a:xfrm rot="-1614316">
            <a:off x="417441" y="245716"/>
            <a:ext cx="2232193" cy="22321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5"/>
          <p:cNvSpPr txBox="1">
            <a:spLocks noGrp="1"/>
          </p:cNvSpPr>
          <p:nvPr>
            <p:ph type="title"/>
          </p:nvPr>
        </p:nvSpPr>
        <p:spPr>
          <a:xfrm>
            <a:off x="1730000" y="525000"/>
            <a:ext cx="96438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Prós e Contras: A </a:t>
            </a:r>
            <a:r>
              <a:rPr lang="pt-BR" i="1"/>
              <a:t>Participação</a:t>
            </a:r>
            <a:r>
              <a:rPr lang="pt-BR"/>
              <a:t> do Engenheiro</a:t>
            </a:r>
            <a:endParaRPr/>
          </a:p>
        </p:txBody>
      </p:sp>
      <p:sp>
        <p:nvSpPr>
          <p:cNvPr id="392" name="Google Shape;392;p45"/>
          <p:cNvSpPr txBox="1">
            <a:spLocks noGrp="1"/>
          </p:cNvSpPr>
          <p:nvPr>
            <p:ph type="body" idx="1"/>
          </p:nvPr>
        </p:nvSpPr>
        <p:spPr>
          <a:xfrm>
            <a:off x="1730000" y="2090075"/>
            <a:ext cx="4485000" cy="3881700"/>
          </a:xfrm>
          <a:prstGeom prst="rect">
            <a:avLst/>
          </a:prstGeom>
          <a:noFill/>
          <a:ln>
            <a:noFill/>
          </a:ln>
        </p:spPr>
        <p:txBody>
          <a:bodyPr spcFirstLastPara="1" wrap="square" lIns="91425" tIns="45700" rIns="91425" bIns="45700" anchor="t" anchorCtr="0">
            <a:noAutofit/>
          </a:bodyPr>
          <a:lstStyle/>
          <a:p>
            <a:pPr marL="457200" lvl="0" indent="-368300" algn="l" rtl="0">
              <a:lnSpc>
                <a:spcPct val="200000"/>
              </a:lnSpc>
              <a:spcBef>
                <a:spcPts val="0"/>
              </a:spcBef>
              <a:spcAft>
                <a:spcPts val="0"/>
              </a:spcAft>
              <a:buSzPts val="2200"/>
              <a:buChar char="●"/>
            </a:pPr>
            <a:r>
              <a:rPr lang="pt-BR" sz="2200"/>
              <a:t>Decisões técnicas vs Lobbying</a:t>
            </a:r>
            <a:endParaRPr sz="2200"/>
          </a:p>
          <a:p>
            <a:pPr marL="457200" lvl="0" indent="-368300" algn="l" rtl="0">
              <a:lnSpc>
                <a:spcPct val="200000"/>
              </a:lnSpc>
              <a:spcBef>
                <a:spcPts val="0"/>
              </a:spcBef>
              <a:spcAft>
                <a:spcPts val="0"/>
              </a:spcAft>
              <a:buSzPts val="2200"/>
              <a:buChar char="●"/>
            </a:pPr>
            <a:r>
              <a:rPr lang="pt-BR" sz="2200"/>
              <a:t>Medidas impopulares/austeras</a:t>
            </a:r>
            <a:endParaRPr sz="2200"/>
          </a:p>
          <a:p>
            <a:pPr marL="457200" lvl="0" indent="-368300" algn="l" rtl="0">
              <a:lnSpc>
                <a:spcPct val="200000"/>
              </a:lnSpc>
              <a:spcBef>
                <a:spcPts val="0"/>
              </a:spcBef>
              <a:spcAft>
                <a:spcPts val="0"/>
              </a:spcAft>
              <a:buSzPts val="2200"/>
              <a:buChar char="●"/>
            </a:pPr>
            <a:r>
              <a:rPr lang="pt-BR" sz="2200"/>
              <a:t>Políticas públicas baseadas em evidências</a:t>
            </a:r>
            <a:endParaRPr sz="2200"/>
          </a:p>
        </p:txBody>
      </p:sp>
      <p:sp>
        <p:nvSpPr>
          <p:cNvPr id="393" name="Google Shape;393;p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31</a:t>
            </a:fld>
            <a:endParaRPr/>
          </a:p>
        </p:txBody>
      </p:sp>
      <p:sp>
        <p:nvSpPr>
          <p:cNvPr id="394" name="Google Shape;394;p45"/>
          <p:cNvSpPr txBox="1">
            <a:spLocks noGrp="1"/>
          </p:cNvSpPr>
          <p:nvPr>
            <p:ph type="body" idx="1"/>
          </p:nvPr>
        </p:nvSpPr>
        <p:spPr>
          <a:xfrm>
            <a:off x="6630200" y="2090075"/>
            <a:ext cx="4911900" cy="38817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200000"/>
              </a:lnSpc>
              <a:spcBef>
                <a:spcPts val="0"/>
              </a:spcBef>
              <a:spcAft>
                <a:spcPts val="0"/>
              </a:spcAft>
              <a:buSzPts val="2200"/>
              <a:buChar char="●"/>
            </a:pPr>
            <a:r>
              <a:rPr lang="pt-BR" sz="2200"/>
              <a:t>Controle excessivo</a:t>
            </a:r>
            <a:endParaRPr sz="2200"/>
          </a:p>
          <a:p>
            <a:pPr marL="457200" marR="0" lvl="0" indent="-368300" algn="l" rtl="0">
              <a:lnSpc>
                <a:spcPct val="200000"/>
              </a:lnSpc>
              <a:spcBef>
                <a:spcPts val="0"/>
              </a:spcBef>
              <a:spcAft>
                <a:spcPts val="0"/>
              </a:spcAft>
              <a:buSzPts val="2200"/>
              <a:buChar char="●"/>
            </a:pPr>
            <a:r>
              <a:rPr lang="pt-BR" sz="2200"/>
              <a:t>Surgimento do estado tecnocrata</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A Tecnocracia</a:t>
            </a:r>
            <a:endParaRPr/>
          </a:p>
        </p:txBody>
      </p:sp>
      <p:sp>
        <p:nvSpPr>
          <p:cNvPr id="400" name="Google Shape;400;p46"/>
          <p:cNvSpPr txBox="1">
            <a:spLocks noGrp="1"/>
          </p:cNvSpPr>
          <p:nvPr>
            <p:ph type="body" idx="1"/>
          </p:nvPr>
        </p:nvSpPr>
        <p:spPr>
          <a:xfrm>
            <a:off x="1730000" y="2124901"/>
            <a:ext cx="9385200" cy="42279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pt-BR" sz="2000"/>
              <a:t>Distanciamento da política partidária (carta branca)</a:t>
            </a:r>
            <a:endParaRPr sz="2000"/>
          </a:p>
          <a:p>
            <a:pPr marL="228600" lvl="0" indent="-50800" algn="l" rtl="0">
              <a:lnSpc>
                <a:spcPct val="90000"/>
              </a:lnSpc>
              <a:spcBef>
                <a:spcPts val="2100"/>
              </a:spcBef>
              <a:spcAft>
                <a:spcPts val="0"/>
              </a:spcAft>
              <a:buClr>
                <a:schemeClr val="dk1"/>
              </a:buClr>
              <a:buSzPts val="2800"/>
              <a:buNone/>
            </a:pPr>
            <a:r>
              <a:rPr lang="pt-BR" sz="2000"/>
              <a:t>Solução de curto prazo</a:t>
            </a:r>
            <a:endParaRPr sz="2000"/>
          </a:p>
          <a:p>
            <a:pPr marL="228600" lvl="0" indent="-50800" algn="l" rtl="0">
              <a:lnSpc>
                <a:spcPct val="90000"/>
              </a:lnSpc>
              <a:spcBef>
                <a:spcPts val="2100"/>
              </a:spcBef>
              <a:spcAft>
                <a:spcPts val="0"/>
              </a:spcAft>
              <a:buClr>
                <a:schemeClr val="dk1"/>
              </a:buClr>
              <a:buSzPts val="2800"/>
              <a:buNone/>
            </a:pPr>
            <a:r>
              <a:rPr lang="pt-BR" sz="2000"/>
              <a:t>Legitimidade política e medidas austeras</a:t>
            </a:r>
            <a:endParaRPr sz="2000"/>
          </a:p>
          <a:p>
            <a:pPr marL="228600" lvl="0" indent="-50800" algn="l" rtl="0">
              <a:lnSpc>
                <a:spcPct val="90000"/>
              </a:lnSpc>
              <a:spcBef>
                <a:spcPts val="2100"/>
              </a:spcBef>
              <a:spcAft>
                <a:spcPts val="0"/>
              </a:spcAft>
              <a:buClr>
                <a:schemeClr val="dk1"/>
              </a:buClr>
              <a:buSzPts val="2800"/>
              <a:buNone/>
            </a:pPr>
            <a:r>
              <a:rPr lang="pt-BR" sz="2000"/>
              <a:t>Ex: Grécia e Itália em crise</a:t>
            </a:r>
            <a:endParaRPr sz="2000"/>
          </a:p>
          <a:p>
            <a:pPr marL="228600" lvl="0" indent="-50800" algn="l" rtl="0">
              <a:lnSpc>
                <a:spcPct val="90000"/>
              </a:lnSpc>
              <a:spcBef>
                <a:spcPts val="2100"/>
              </a:spcBef>
              <a:spcAft>
                <a:spcPts val="0"/>
              </a:spcAft>
              <a:buClr>
                <a:schemeClr val="dk1"/>
              </a:buClr>
              <a:buSzPts val="2800"/>
              <a:buNone/>
            </a:pPr>
            <a:endParaRPr sz="2000"/>
          </a:p>
          <a:p>
            <a:pPr marL="228600" lvl="0" indent="-50800" algn="l" rtl="0">
              <a:lnSpc>
                <a:spcPct val="90000"/>
              </a:lnSpc>
              <a:spcBef>
                <a:spcPts val="2100"/>
              </a:spcBef>
              <a:spcAft>
                <a:spcPts val="2100"/>
              </a:spcAft>
              <a:buClr>
                <a:schemeClr val="dk1"/>
              </a:buClr>
              <a:buSzPts val="2800"/>
              <a:buNone/>
            </a:pPr>
            <a:endParaRPr sz="2000"/>
          </a:p>
        </p:txBody>
      </p:sp>
      <p:sp>
        <p:nvSpPr>
          <p:cNvPr id="401" name="Google Shape;401;p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32</a:t>
            </a:fld>
            <a:endParaRPr/>
          </a:p>
        </p:txBody>
      </p:sp>
      <p:pic>
        <p:nvPicPr>
          <p:cNvPr id="402" name="Google Shape;402;p46"/>
          <p:cNvPicPr preferRelativeResize="0"/>
          <p:nvPr/>
        </p:nvPicPr>
        <p:blipFill>
          <a:blip r:embed="rId3">
            <a:alphaModFix/>
          </a:blip>
          <a:stretch>
            <a:fillRect/>
          </a:stretch>
        </p:blipFill>
        <p:spPr>
          <a:xfrm>
            <a:off x="9224963" y="2037663"/>
            <a:ext cx="2619375" cy="1743075"/>
          </a:xfrm>
          <a:prstGeom prst="rect">
            <a:avLst/>
          </a:prstGeom>
          <a:noFill/>
          <a:ln>
            <a:noFill/>
          </a:ln>
        </p:spPr>
      </p:pic>
      <p:pic>
        <p:nvPicPr>
          <p:cNvPr id="403" name="Google Shape;403;p46"/>
          <p:cNvPicPr preferRelativeResize="0"/>
          <p:nvPr/>
        </p:nvPicPr>
        <p:blipFill>
          <a:blip r:embed="rId4">
            <a:alphaModFix/>
          </a:blip>
          <a:stretch>
            <a:fillRect/>
          </a:stretch>
        </p:blipFill>
        <p:spPr>
          <a:xfrm>
            <a:off x="7909163" y="3307563"/>
            <a:ext cx="2619375" cy="1743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7"/>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A Tecnocracia</a:t>
            </a:r>
            <a:endParaRPr/>
          </a:p>
        </p:txBody>
      </p:sp>
      <p:sp>
        <p:nvSpPr>
          <p:cNvPr id="409" name="Google Shape;409;p47"/>
          <p:cNvSpPr txBox="1">
            <a:spLocks noGrp="1"/>
          </p:cNvSpPr>
          <p:nvPr>
            <p:ph type="body" idx="1"/>
          </p:nvPr>
        </p:nvSpPr>
        <p:spPr>
          <a:xfrm>
            <a:off x="1730000" y="2124900"/>
            <a:ext cx="8240400" cy="42279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pt-BR" sz="2200"/>
              <a:t>Distanciamento da política partidária (carta branca)</a:t>
            </a:r>
            <a:endParaRPr sz="2200"/>
          </a:p>
          <a:p>
            <a:pPr marL="228600" lvl="0" indent="-50800" algn="l" rtl="0">
              <a:lnSpc>
                <a:spcPct val="90000"/>
              </a:lnSpc>
              <a:spcBef>
                <a:spcPts val="2100"/>
              </a:spcBef>
              <a:spcAft>
                <a:spcPts val="0"/>
              </a:spcAft>
              <a:buClr>
                <a:schemeClr val="dk1"/>
              </a:buClr>
              <a:buSzPts val="2800"/>
              <a:buNone/>
            </a:pPr>
            <a:r>
              <a:rPr lang="pt-BR" sz="2200"/>
              <a:t>Solução de curto prazo</a:t>
            </a:r>
            <a:endParaRPr sz="2200"/>
          </a:p>
          <a:p>
            <a:pPr marL="228600" lvl="0" indent="-50800" algn="l" rtl="0">
              <a:lnSpc>
                <a:spcPct val="90000"/>
              </a:lnSpc>
              <a:spcBef>
                <a:spcPts val="2100"/>
              </a:spcBef>
              <a:spcAft>
                <a:spcPts val="0"/>
              </a:spcAft>
              <a:buClr>
                <a:schemeClr val="dk1"/>
              </a:buClr>
              <a:buSzPts val="2800"/>
              <a:buNone/>
            </a:pPr>
            <a:r>
              <a:rPr lang="pt-BR" sz="2200"/>
              <a:t>Legitimidade política e medidas austeras</a:t>
            </a:r>
            <a:endParaRPr sz="2200"/>
          </a:p>
          <a:p>
            <a:pPr marL="228600" lvl="0" indent="-50800" algn="l" rtl="0">
              <a:lnSpc>
                <a:spcPct val="90000"/>
              </a:lnSpc>
              <a:spcBef>
                <a:spcPts val="2100"/>
              </a:spcBef>
              <a:spcAft>
                <a:spcPts val="0"/>
              </a:spcAft>
              <a:buClr>
                <a:schemeClr val="dk1"/>
              </a:buClr>
              <a:buSzPts val="2800"/>
              <a:buNone/>
            </a:pPr>
            <a:r>
              <a:rPr lang="pt-BR" sz="2200"/>
              <a:t>Tecnocracia e controle</a:t>
            </a:r>
            <a:endParaRPr sz="2200"/>
          </a:p>
          <a:p>
            <a:pPr marL="228600" lvl="0" indent="-50800" algn="l" rtl="0">
              <a:lnSpc>
                <a:spcPct val="90000"/>
              </a:lnSpc>
              <a:spcBef>
                <a:spcPts val="2100"/>
              </a:spcBef>
              <a:spcAft>
                <a:spcPts val="0"/>
              </a:spcAft>
              <a:buClr>
                <a:schemeClr val="dk1"/>
              </a:buClr>
              <a:buSzPts val="2800"/>
              <a:buNone/>
            </a:pPr>
            <a:endParaRPr sz="2200"/>
          </a:p>
          <a:p>
            <a:pPr marL="228600" lvl="0" indent="-50800" algn="l" rtl="0">
              <a:lnSpc>
                <a:spcPct val="90000"/>
              </a:lnSpc>
              <a:spcBef>
                <a:spcPts val="2100"/>
              </a:spcBef>
              <a:spcAft>
                <a:spcPts val="2100"/>
              </a:spcAft>
              <a:buClr>
                <a:schemeClr val="dk1"/>
              </a:buClr>
              <a:buSzPts val="2800"/>
              <a:buNone/>
            </a:pPr>
            <a:endParaRPr sz="2200"/>
          </a:p>
        </p:txBody>
      </p:sp>
      <p:sp>
        <p:nvSpPr>
          <p:cNvPr id="410" name="Google Shape;410;p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33</a:t>
            </a:fld>
            <a:endParaRPr/>
          </a:p>
        </p:txBody>
      </p:sp>
      <p:pic>
        <p:nvPicPr>
          <p:cNvPr id="411" name="Google Shape;411;p47"/>
          <p:cNvPicPr preferRelativeResize="0"/>
          <p:nvPr/>
        </p:nvPicPr>
        <p:blipFill rotWithShape="1">
          <a:blip r:embed="rId3">
            <a:alphaModFix/>
          </a:blip>
          <a:srcRect l="2954" t="5076" r="2954" b="5076"/>
          <a:stretch/>
        </p:blipFill>
        <p:spPr>
          <a:xfrm>
            <a:off x="8490075" y="2377825"/>
            <a:ext cx="2545150" cy="1514800"/>
          </a:xfrm>
          <a:prstGeom prst="rect">
            <a:avLst/>
          </a:prstGeom>
          <a:noFill/>
          <a:ln>
            <a:noFill/>
          </a:ln>
        </p:spPr>
      </p:pic>
      <p:pic>
        <p:nvPicPr>
          <p:cNvPr id="412" name="Google Shape;412;p47"/>
          <p:cNvPicPr preferRelativeResize="0"/>
          <p:nvPr/>
        </p:nvPicPr>
        <p:blipFill>
          <a:blip r:embed="rId4">
            <a:alphaModFix/>
          </a:blip>
          <a:stretch>
            <a:fillRect/>
          </a:stretch>
        </p:blipFill>
        <p:spPr>
          <a:xfrm>
            <a:off x="9170800" y="3411100"/>
            <a:ext cx="2705000" cy="1514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8"/>
          <p:cNvSpPr txBox="1">
            <a:spLocks noGrp="1"/>
          </p:cNvSpPr>
          <p:nvPr>
            <p:ph type="title"/>
          </p:nvPr>
        </p:nvSpPr>
        <p:spPr>
          <a:xfrm>
            <a:off x="1173425" y="1174425"/>
            <a:ext cx="63765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Um governo de engenheiros é a solução para todos os problemas?</a:t>
            </a:r>
            <a:endParaRPr/>
          </a:p>
        </p:txBody>
      </p:sp>
      <p:sp>
        <p:nvSpPr>
          <p:cNvPr id="418" name="Google Shape;418;p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34</a:t>
            </a:fld>
            <a:endParaRPr/>
          </a:p>
        </p:txBody>
      </p:sp>
      <p:pic>
        <p:nvPicPr>
          <p:cNvPr id="419" name="Google Shape;419;p48"/>
          <p:cNvPicPr preferRelativeResize="0"/>
          <p:nvPr/>
        </p:nvPicPr>
        <p:blipFill>
          <a:blip r:embed="rId3">
            <a:alphaModFix/>
          </a:blip>
          <a:stretch>
            <a:fillRect/>
          </a:stretch>
        </p:blipFill>
        <p:spPr>
          <a:xfrm rot="-2539132">
            <a:off x="5941219" y="4282570"/>
            <a:ext cx="2301961" cy="2301961"/>
          </a:xfrm>
          <a:prstGeom prst="rect">
            <a:avLst/>
          </a:prstGeom>
          <a:noFill/>
          <a:ln>
            <a:noFill/>
          </a:ln>
        </p:spPr>
      </p:pic>
      <p:pic>
        <p:nvPicPr>
          <p:cNvPr id="420" name="Google Shape;420;p48"/>
          <p:cNvPicPr preferRelativeResize="0"/>
          <p:nvPr/>
        </p:nvPicPr>
        <p:blipFill>
          <a:blip r:embed="rId3">
            <a:alphaModFix/>
          </a:blip>
          <a:stretch>
            <a:fillRect/>
          </a:stretch>
        </p:blipFill>
        <p:spPr>
          <a:xfrm rot="1054410">
            <a:off x="5414218" y="480094"/>
            <a:ext cx="2253738" cy="2253738"/>
          </a:xfrm>
          <a:prstGeom prst="rect">
            <a:avLst/>
          </a:prstGeom>
          <a:noFill/>
          <a:ln>
            <a:noFill/>
          </a:ln>
        </p:spPr>
      </p:pic>
      <p:pic>
        <p:nvPicPr>
          <p:cNvPr id="421" name="Google Shape;421;p48"/>
          <p:cNvPicPr preferRelativeResize="0"/>
          <p:nvPr/>
        </p:nvPicPr>
        <p:blipFill>
          <a:blip r:embed="rId3">
            <a:alphaModFix/>
          </a:blip>
          <a:stretch>
            <a:fillRect/>
          </a:stretch>
        </p:blipFill>
        <p:spPr>
          <a:xfrm rot="1054408">
            <a:off x="-224121" y="4560279"/>
            <a:ext cx="2067541" cy="2067541"/>
          </a:xfrm>
          <a:prstGeom prst="rect">
            <a:avLst/>
          </a:prstGeom>
          <a:noFill/>
          <a:ln>
            <a:noFill/>
          </a:ln>
        </p:spPr>
      </p:pic>
      <p:pic>
        <p:nvPicPr>
          <p:cNvPr id="422" name="Google Shape;422;p48"/>
          <p:cNvPicPr preferRelativeResize="0"/>
          <p:nvPr/>
        </p:nvPicPr>
        <p:blipFill>
          <a:blip r:embed="rId3">
            <a:alphaModFix/>
          </a:blip>
          <a:stretch>
            <a:fillRect/>
          </a:stretch>
        </p:blipFill>
        <p:spPr>
          <a:xfrm rot="-1614316">
            <a:off x="417441" y="245716"/>
            <a:ext cx="2232193" cy="22321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Referências</a:t>
            </a:r>
            <a:endParaRPr/>
          </a:p>
        </p:txBody>
      </p:sp>
      <p:sp>
        <p:nvSpPr>
          <p:cNvPr id="428" name="Google Shape;428;p49"/>
          <p:cNvSpPr txBox="1">
            <a:spLocks noGrp="1"/>
          </p:cNvSpPr>
          <p:nvPr>
            <p:ph type="body" idx="1"/>
          </p:nvPr>
        </p:nvSpPr>
        <p:spPr>
          <a:xfrm>
            <a:off x="1165175" y="1743900"/>
            <a:ext cx="10515000" cy="42279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pt-BR" sz="1600" dirty="0">
                <a:solidFill>
                  <a:srgbClr val="FFFFFF"/>
                </a:solidFill>
              </a:rPr>
              <a:t>ARISTÓTELES. </a:t>
            </a:r>
            <a:r>
              <a:rPr lang="pt-BR" sz="1600" b="1" dirty="0">
                <a:solidFill>
                  <a:srgbClr val="FFFFFF"/>
                </a:solidFill>
              </a:rPr>
              <a:t>A Política</a:t>
            </a:r>
            <a:r>
              <a:rPr lang="pt-BR" sz="1600" dirty="0">
                <a:solidFill>
                  <a:srgbClr val="FFFFFF"/>
                </a:solidFill>
              </a:rPr>
              <a:t>.</a:t>
            </a:r>
            <a:endParaRPr sz="1600" dirty="0">
              <a:solidFill>
                <a:srgbClr val="FFFFFF"/>
              </a:solidFill>
            </a:endParaRPr>
          </a:p>
          <a:p>
            <a:pPr marL="0" lvl="0" indent="0" algn="l" rtl="0">
              <a:spcBef>
                <a:spcPts val="1200"/>
              </a:spcBef>
              <a:spcAft>
                <a:spcPts val="0"/>
              </a:spcAft>
              <a:buNone/>
            </a:pPr>
            <a:r>
              <a:rPr lang="pt-BR" sz="1600" dirty="0">
                <a:solidFill>
                  <a:srgbClr val="FFFFFF"/>
                </a:solidFill>
              </a:rPr>
              <a:t>MAQUIAVEL, Nicolau. </a:t>
            </a:r>
            <a:r>
              <a:rPr lang="pt-BR" sz="1600" b="1" dirty="0">
                <a:solidFill>
                  <a:srgbClr val="FFFFFF"/>
                </a:solidFill>
              </a:rPr>
              <a:t>O Príncipe</a:t>
            </a:r>
            <a:endParaRPr sz="1600" b="1" dirty="0">
              <a:solidFill>
                <a:srgbClr val="FFFFFF"/>
              </a:solidFill>
            </a:endParaRPr>
          </a:p>
          <a:p>
            <a:pPr marL="0" lvl="0" indent="0" algn="l" rtl="0">
              <a:spcBef>
                <a:spcPts val="1200"/>
              </a:spcBef>
              <a:spcAft>
                <a:spcPts val="0"/>
              </a:spcAft>
              <a:buNone/>
            </a:pPr>
            <a:r>
              <a:rPr lang="pt-BR" sz="1600" dirty="0">
                <a:solidFill>
                  <a:srgbClr val="FFFFFF"/>
                </a:solidFill>
              </a:rPr>
              <a:t>CORTELLA, Mario Sergio; RIBEIRO, Renato Janine. </a:t>
            </a:r>
            <a:r>
              <a:rPr lang="pt-BR" sz="1600" i="1" dirty="0">
                <a:solidFill>
                  <a:srgbClr val="FFFFFF"/>
                </a:solidFill>
              </a:rPr>
              <a:t>Política</a:t>
            </a:r>
            <a:r>
              <a:rPr lang="pt-BR" sz="1600" dirty="0">
                <a:solidFill>
                  <a:srgbClr val="FFFFFF"/>
                </a:solidFill>
              </a:rPr>
              <a:t>: Para não ser idiota. Editora Papirus 7 Mares.</a:t>
            </a:r>
            <a:endParaRPr sz="1600" dirty="0">
              <a:solidFill>
                <a:srgbClr val="FFFFFF"/>
              </a:solidFill>
            </a:endParaRPr>
          </a:p>
          <a:p>
            <a:pPr marL="0" lvl="0" indent="0" algn="l" rtl="0">
              <a:spcBef>
                <a:spcPts val="1200"/>
              </a:spcBef>
              <a:spcAft>
                <a:spcPts val="0"/>
              </a:spcAft>
              <a:buNone/>
            </a:pPr>
            <a:r>
              <a:rPr lang="pt-BR" sz="1600" dirty="0">
                <a:solidFill>
                  <a:srgbClr val="FFFFFF"/>
                </a:solidFill>
              </a:rPr>
              <a:t>BAZZO, Walter Antonio; PEREIRA, L. Teixeira do Vale. </a:t>
            </a:r>
            <a:r>
              <a:rPr lang="pt-BR" sz="1600" i="1" dirty="0">
                <a:solidFill>
                  <a:srgbClr val="FFFFFF"/>
                </a:solidFill>
              </a:rPr>
              <a:t>Introdução à engenharia</a:t>
            </a:r>
            <a:r>
              <a:rPr lang="pt-BR" sz="1600" dirty="0">
                <a:solidFill>
                  <a:srgbClr val="FFFFFF"/>
                </a:solidFill>
              </a:rPr>
              <a:t>: Conceitos, ferramentas e comportamentos. 4ª edição: Editora UFSC, 2013.</a:t>
            </a:r>
            <a:endParaRPr sz="1600" dirty="0">
              <a:solidFill>
                <a:srgbClr val="FFFFFF"/>
              </a:solidFill>
            </a:endParaRPr>
          </a:p>
          <a:p>
            <a:pPr marL="0" lvl="0" indent="0" algn="l" rtl="0">
              <a:spcBef>
                <a:spcPts val="1200"/>
              </a:spcBef>
              <a:spcAft>
                <a:spcPts val="0"/>
              </a:spcAft>
              <a:buNone/>
            </a:pPr>
            <a:r>
              <a:rPr lang="pt-BR" sz="1600" u="sng" dirty="0">
                <a:solidFill>
                  <a:schemeClr val="bg1"/>
                </a:solidFill>
                <a:hlinkClick r:id="rId3"/>
              </a:rPr>
              <a:t>http://www.tqs.com.br/tqs-news/consulta/valorizacao-profissional/258-o-paradigma-do-engenheiro-na-sociedade-funcionalidade-seguranca-e-durabilidade</a:t>
            </a:r>
            <a:endParaRPr sz="1600" u="sng" dirty="0">
              <a:solidFill>
                <a:schemeClr val="bg1"/>
              </a:solidFill>
            </a:endParaRPr>
          </a:p>
          <a:p>
            <a:pPr marL="0" lvl="0" indent="0" algn="l" rtl="0">
              <a:spcBef>
                <a:spcPts val="1200"/>
              </a:spcBef>
              <a:spcAft>
                <a:spcPts val="0"/>
              </a:spcAft>
              <a:buNone/>
            </a:pPr>
            <a:r>
              <a:rPr lang="pt-BR" sz="1600" u="sng" dirty="0">
                <a:solidFill>
                  <a:schemeClr val="bg1"/>
                </a:solidFill>
                <a:hlinkClick r:id="rId4"/>
              </a:rPr>
              <a:t>https://www.eecis.udel.edu/~portnoi/academic/academic-files/eng-whatisit.html</a:t>
            </a:r>
            <a:endParaRPr sz="1600" u="sng" dirty="0">
              <a:solidFill>
                <a:schemeClr val="bg1"/>
              </a:solidFill>
            </a:endParaRPr>
          </a:p>
          <a:p>
            <a:pPr marL="0" lvl="0" indent="0" algn="l" rtl="0">
              <a:spcBef>
                <a:spcPts val="1200"/>
              </a:spcBef>
              <a:spcAft>
                <a:spcPts val="0"/>
              </a:spcAft>
              <a:buNone/>
            </a:pPr>
            <a:r>
              <a:rPr lang="pt-BR" sz="1600" u="sng" dirty="0">
                <a:solidFill>
                  <a:schemeClr val="bg1"/>
                </a:solidFill>
                <a:hlinkClick r:id="rId5"/>
              </a:rPr>
              <a:t>http://michaelis.uol.com.br/busca?r=0&amp;f=0&amp;t=0&amp;palavra=política</a:t>
            </a:r>
            <a:endParaRPr sz="1600" u="sng" dirty="0">
              <a:solidFill>
                <a:schemeClr val="bg1"/>
              </a:solidFill>
            </a:endParaRPr>
          </a:p>
          <a:p>
            <a:pPr marL="0" lvl="0" indent="0" algn="l" rtl="0">
              <a:spcBef>
                <a:spcPts val="1200"/>
              </a:spcBef>
              <a:spcAft>
                <a:spcPts val="0"/>
              </a:spcAft>
              <a:buNone/>
            </a:pPr>
            <a:r>
              <a:rPr lang="pt-BR" sz="1600" u="sng" dirty="0">
                <a:solidFill>
                  <a:schemeClr val="bg1"/>
                </a:solidFill>
                <a:hlinkClick r:id="rId6"/>
              </a:rPr>
              <a:t>https://www.todapolitica.com/o-que-e-politica/</a:t>
            </a:r>
            <a:endParaRPr sz="1600" u="sng" dirty="0">
              <a:solidFill>
                <a:schemeClr val="bg1"/>
              </a:solidFill>
            </a:endParaRPr>
          </a:p>
          <a:p>
            <a:pPr marL="0" lvl="0" indent="0" algn="l" rtl="0">
              <a:spcBef>
                <a:spcPts val="1200"/>
              </a:spcBef>
              <a:spcAft>
                <a:spcPts val="0"/>
              </a:spcAft>
              <a:buNone/>
            </a:pPr>
            <a:r>
              <a:rPr lang="pt-BR" sz="1600" u="sng" dirty="0">
                <a:solidFill>
                  <a:schemeClr val="bg1"/>
                </a:solidFill>
                <a:hlinkClick r:id="rId7"/>
              </a:rPr>
              <a:t>https://www.significados.com.br/politica/</a:t>
            </a:r>
            <a:endParaRPr sz="1600" u="sng" dirty="0">
              <a:solidFill>
                <a:schemeClr val="bg1"/>
              </a:solidFill>
            </a:endParaRPr>
          </a:p>
          <a:p>
            <a:pPr marL="0" lvl="0" indent="0" algn="l" rtl="0">
              <a:spcBef>
                <a:spcPts val="1200"/>
              </a:spcBef>
              <a:spcAft>
                <a:spcPts val="0"/>
              </a:spcAft>
              <a:buNone/>
            </a:pPr>
            <a:r>
              <a:rPr lang="pt-BR" sz="1600" u="sng" dirty="0">
                <a:solidFill>
                  <a:schemeClr val="bg1"/>
                </a:solidFill>
                <a:hlinkClick r:id="rId8"/>
              </a:rPr>
              <a:t>https://brasilescola.uol.com.br/politica/</a:t>
            </a:r>
            <a:endParaRPr sz="1600" u="sng" dirty="0">
              <a:solidFill>
                <a:schemeClr val="bg1"/>
              </a:solidFill>
            </a:endParaRPr>
          </a:p>
          <a:p>
            <a:pPr marL="0" lvl="0" indent="0" algn="l" rtl="0">
              <a:lnSpc>
                <a:spcPct val="90000"/>
              </a:lnSpc>
              <a:spcBef>
                <a:spcPts val="1200"/>
              </a:spcBef>
              <a:spcAft>
                <a:spcPts val="2100"/>
              </a:spcAft>
              <a:buClr>
                <a:schemeClr val="dk1"/>
              </a:buClr>
              <a:buSzPts val="2800"/>
              <a:buNone/>
            </a:pPr>
            <a:endParaRPr sz="1600" dirty="0">
              <a:solidFill>
                <a:srgbClr val="FFFFFF"/>
              </a:solidFill>
            </a:endParaRPr>
          </a:p>
        </p:txBody>
      </p:sp>
      <p:sp>
        <p:nvSpPr>
          <p:cNvPr id="429" name="Google Shape;429;p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Referências</a:t>
            </a:r>
            <a:endParaRPr/>
          </a:p>
        </p:txBody>
      </p:sp>
      <p:sp>
        <p:nvSpPr>
          <p:cNvPr id="435" name="Google Shape;435;p50"/>
          <p:cNvSpPr txBox="1">
            <a:spLocks noGrp="1"/>
          </p:cNvSpPr>
          <p:nvPr>
            <p:ph type="body" idx="1"/>
          </p:nvPr>
        </p:nvSpPr>
        <p:spPr>
          <a:xfrm>
            <a:off x="1165175" y="1743900"/>
            <a:ext cx="10515000" cy="422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pt-BR" sz="1600" u="sng">
                <a:solidFill>
                  <a:srgbClr val="FFFFFF"/>
                </a:solidFill>
                <a:hlinkClick r:id="rId3"/>
              </a:rPr>
              <a:t>https://www.pucsp.br/pos/cesima/schenberg/alunos/paulosergio/politica.html</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4"/>
              </a:rPr>
              <a:t>http://www.arcos.org.br/cursos/teoria-politica-moderna/maquiavel/resenha-de-o-principe</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5"/>
              </a:rPr>
              <a:t>https://pt.wikipedia.org/wiki/Renato_Janine_Ribeiro</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rPr>
              <a:t>https://pt.portal.santandertrade.com/analise-os-mercados/</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6"/>
              </a:rPr>
              <a:t>https://www.bndes.gov.br/wps/portal/site/home/quem-somos</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7"/>
              </a:rPr>
              <a:t>http://www.pac.gov.br/sobre-o-pac</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8"/>
              </a:rPr>
              <a:t>https://engenharia360.com/a-engenharia-e-a-politica-uma-questao-de-desenvolvimento/</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9"/>
              </a:rPr>
              <a:t>https://cidadeverde.com/centenarioalbertosilva/94819/ha-100-anos-nascia-alberto-silva</a:t>
            </a:r>
            <a:endParaRPr sz="1600" u="sng">
              <a:solidFill>
                <a:srgbClr val="FFFFFF"/>
              </a:solidFill>
            </a:endParaRPr>
          </a:p>
          <a:p>
            <a:pPr marL="0" marR="0" lvl="0" indent="0" algn="l" rtl="0">
              <a:lnSpc>
                <a:spcPct val="115000"/>
              </a:lnSpc>
              <a:spcBef>
                <a:spcPts val="1200"/>
              </a:spcBef>
              <a:spcAft>
                <a:spcPts val="0"/>
              </a:spcAft>
              <a:buNone/>
            </a:pPr>
            <a:r>
              <a:rPr lang="pt-BR" sz="1600" u="sng">
                <a:solidFill>
                  <a:srgbClr val="FFFFFF"/>
                </a:solidFill>
                <a:hlinkClick r:id="rId10"/>
              </a:rPr>
              <a:t>http://www.seesp.org.br/site/imprensa/noticias/item/2362-a-engenharia-e-a-pol%C3%ADtica.html</a:t>
            </a:r>
            <a:endParaRPr sz="1600" u="sng">
              <a:solidFill>
                <a:srgbClr val="FFFFFF"/>
              </a:solidFill>
            </a:endParaRPr>
          </a:p>
          <a:p>
            <a:pPr marL="0" lvl="0" indent="0" algn="l" rtl="0">
              <a:lnSpc>
                <a:spcPct val="90000"/>
              </a:lnSpc>
              <a:spcBef>
                <a:spcPts val="1200"/>
              </a:spcBef>
              <a:spcAft>
                <a:spcPts val="2100"/>
              </a:spcAft>
              <a:buClr>
                <a:schemeClr val="dk1"/>
              </a:buClr>
              <a:buSzPts val="2800"/>
              <a:buFont typeface="Arial"/>
              <a:buNone/>
            </a:pPr>
            <a:r>
              <a:rPr lang="pt-BR" sz="1600" u="sng">
                <a:hlinkClick r:id="rId11"/>
              </a:rPr>
              <a:t>https://www.resumoescolar.com.br/filosofia/politica-aristoteles/</a:t>
            </a:r>
            <a:endParaRPr sz="1600" u="sng">
              <a:solidFill>
                <a:srgbClr val="FFFFFF"/>
              </a:solidFill>
            </a:endParaRPr>
          </a:p>
        </p:txBody>
      </p:sp>
      <p:sp>
        <p:nvSpPr>
          <p:cNvPr id="436" name="Google Shape;436;p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“A Política”</a:t>
            </a:r>
            <a:endParaRPr/>
          </a:p>
        </p:txBody>
      </p:sp>
      <p:sp>
        <p:nvSpPr>
          <p:cNvPr id="163" name="Google Shape;163;p17"/>
          <p:cNvSpPr txBox="1">
            <a:spLocks noGrp="1"/>
          </p:cNvSpPr>
          <p:nvPr>
            <p:ph type="body" idx="1"/>
          </p:nvPr>
        </p:nvSpPr>
        <p:spPr>
          <a:xfrm>
            <a:off x="1730000" y="2090075"/>
            <a:ext cx="66978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pt-BR"/>
              <a:t>Objetivo do Estado é formação moral e educação dos cidadãos, de modo que a humanidade possa se aproximar da perfeição;</a:t>
            </a:r>
            <a:endParaRPr/>
          </a:p>
          <a:p>
            <a:pPr marL="228600" lvl="0" indent="-228600" algn="l" rtl="0">
              <a:lnSpc>
                <a:spcPct val="90000"/>
              </a:lnSpc>
              <a:spcBef>
                <a:spcPts val="1000"/>
              </a:spcBef>
              <a:spcAft>
                <a:spcPts val="0"/>
              </a:spcAft>
              <a:buClr>
                <a:schemeClr val="dk1"/>
              </a:buClr>
              <a:buSzPts val="2800"/>
              <a:buChar char="●"/>
            </a:pPr>
            <a:r>
              <a:rPr lang="pt-BR"/>
              <a:t>Famílias como unidade básica do Estado;</a:t>
            </a:r>
            <a:endParaRPr/>
          </a:p>
          <a:p>
            <a:pPr marL="228600" lvl="0" indent="-228600" algn="l" rtl="0">
              <a:lnSpc>
                <a:spcPct val="90000"/>
              </a:lnSpc>
              <a:spcBef>
                <a:spcPts val="1000"/>
              </a:spcBef>
              <a:spcAft>
                <a:spcPts val="0"/>
              </a:spcAft>
              <a:buClr>
                <a:schemeClr val="dk1"/>
              </a:buClr>
              <a:buSzPts val="2800"/>
              <a:buChar char="●"/>
            </a:pPr>
            <a:r>
              <a:rPr lang="pt-BR"/>
              <a:t>Bem comum prevalece sobre o bem particular;</a:t>
            </a:r>
            <a:endParaRPr/>
          </a:p>
          <a:p>
            <a:pPr marL="228600" lvl="0" indent="-228600" algn="l" rtl="0">
              <a:lnSpc>
                <a:spcPct val="90000"/>
              </a:lnSpc>
              <a:spcBef>
                <a:spcPts val="1000"/>
              </a:spcBef>
              <a:spcAft>
                <a:spcPts val="0"/>
              </a:spcAft>
              <a:buClr>
                <a:schemeClr val="dk1"/>
              </a:buClr>
              <a:buSzPts val="2800"/>
              <a:buChar char="●"/>
            </a:pPr>
            <a:r>
              <a:rPr lang="pt-BR"/>
              <a:t>Necessidade da propriedade privada;</a:t>
            </a:r>
            <a:endParaRPr/>
          </a:p>
          <a:p>
            <a:pPr marL="228600" lvl="0" indent="-228600" algn="l" rtl="0">
              <a:lnSpc>
                <a:spcPct val="90000"/>
              </a:lnSpc>
              <a:spcBef>
                <a:spcPts val="1000"/>
              </a:spcBef>
              <a:spcAft>
                <a:spcPts val="0"/>
              </a:spcAft>
              <a:buClr>
                <a:schemeClr val="dk1"/>
              </a:buClr>
              <a:buSzPts val="2800"/>
              <a:buChar char="●"/>
            </a:pPr>
            <a:r>
              <a:rPr lang="pt-BR"/>
              <a:t>Separação de classes;</a:t>
            </a:r>
            <a:endParaRPr/>
          </a:p>
          <a:p>
            <a:pPr marL="228600" lvl="0" indent="-228600" algn="l" rtl="0">
              <a:lnSpc>
                <a:spcPct val="90000"/>
              </a:lnSpc>
              <a:spcBef>
                <a:spcPts val="1000"/>
              </a:spcBef>
              <a:spcAft>
                <a:spcPts val="0"/>
              </a:spcAft>
              <a:buClr>
                <a:schemeClr val="dk1"/>
              </a:buClr>
              <a:buSzPts val="2800"/>
              <a:buChar char="●"/>
            </a:pPr>
            <a:r>
              <a:rPr lang="pt-BR"/>
              <a:t>Escravidão legítima;</a:t>
            </a:r>
            <a:endParaRPr/>
          </a:p>
          <a:p>
            <a:pPr marL="228600" lvl="0" indent="-228600" algn="l" rtl="0">
              <a:lnSpc>
                <a:spcPct val="90000"/>
              </a:lnSpc>
              <a:spcBef>
                <a:spcPts val="1000"/>
              </a:spcBef>
              <a:spcAft>
                <a:spcPts val="0"/>
              </a:spcAft>
              <a:buClr>
                <a:schemeClr val="dk1"/>
              </a:buClr>
              <a:buSzPts val="2800"/>
              <a:buChar char="●"/>
            </a:pPr>
            <a:r>
              <a:rPr lang="pt-BR"/>
              <a:t>Subserviência da mulher em relação ao marido.</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2100"/>
              </a:spcAft>
              <a:buClr>
                <a:schemeClr val="dk1"/>
              </a:buClr>
              <a:buSzPts val="2800"/>
              <a:buNone/>
            </a:pPr>
            <a:endParaRPr/>
          </a:p>
        </p:txBody>
      </p:sp>
      <p:sp>
        <p:nvSpPr>
          <p:cNvPr id="164" name="Google Shape;164;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4</a:t>
            </a:fld>
            <a:endParaRPr/>
          </a:p>
        </p:txBody>
      </p:sp>
      <p:pic>
        <p:nvPicPr>
          <p:cNvPr id="165" name="Google Shape;165;p17"/>
          <p:cNvPicPr preferRelativeResize="0"/>
          <p:nvPr/>
        </p:nvPicPr>
        <p:blipFill>
          <a:blip r:embed="rId3">
            <a:alphaModFix/>
          </a:blip>
          <a:stretch>
            <a:fillRect/>
          </a:stretch>
        </p:blipFill>
        <p:spPr>
          <a:xfrm>
            <a:off x="8668152" y="1630837"/>
            <a:ext cx="3207750" cy="4586788"/>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body" idx="1"/>
          </p:nvPr>
        </p:nvSpPr>
        <p:spPr>
          <a:xfrm>
            <a:off x="1577600" y="1474875"/>
            <a:ext cx="6945600" cy="46494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1000"/>
              </a:spcBef>
              <a:spcAft>
                <a:spcPts val="0"/>
              </a:spcAft>
              <a:buClr>
                <a:schemeClr val="dk1"/>
              </a:buClr>
              <a:buSzPts val="1800"/>
              <a:buChar char="●"/>
            </a:pPr>
            <a:r>
              <a:rPr lang="pt-BR"/>
              <a:t>O governante deve estar próximo da população de opiniões mais distantes das dele, para facilitar contato, o que aumenta sua aceitação, e inspirar temor, caso queiram agir de forma diversa;</a:t>
            </a:r>
            <a:endParaRPr/>
          </a:p>
          <a:p>
            <a:pPr marL="228600" lvl="0" indent="-215900" algn="l" rtl="0">
              <a:lnSpc>
                <a:spcPct val="90000"/>
              </a:lnSpc>
              <a:spcBef>
                <a:spcPts val="1000"/>
              </a:spcBef>
              <a:spcAft>
                <a:spcPts val="0"/>
              </a:spcAft>
              <a:buClr>
                <a:schemeClr val="dk1"/>
              </a:buClr>
              <a:buSzPts val="1800"/>
              <a:buChar char="●"/>
            </a:pPr>
            <a:r>
              <a:rPr lang="pt-BR"/>
              <a:t>Governante não precisa possuir todas as qualidades necessárias para governar, mas deve parecer que as possui;</a:t>
            </a:r>
            <a:endParaRPr/>
          </a:p>
          <a:p>
            <a:pPr marL="228600" lvl="0" indent="-215900" algn="l" rtl="0">
              <a:lnSpc>
                <a:spcPct val="90000"/>
              </a:lnSpc>
              <a:spcBef>
                <a:spcPts val="1000"/>
              </a:spcBef>
              <a:spcAft>
                <a:spcPts val="0"/>
              </a:spcAft>
              <a:buClr>
                <a:schemeClr val="dk1"/>
              </a:buClr>
              <a:buSzPts val="1800"/>
              <a:buChar char="●"/>
            </a:pPr>
            <a:r>
              <a:rPr lang="pt-BR"/>
              <a:t>O governante deve controlar os gastos do Estado para que não precise impor tributos pesados sobre o povo, o que o faria ser odiado (o que deve ser evitado para a manutenção do poder);</a:t>
            </a:r>
            <a:endParaRPr/>
          </a:p>
          <a:p>
            <a:pPr marL="228600" lvl="0" indent="-215900" algn="l" rtl="0">
              <a:lnSpc>
                <a:spcPct val="90000"/>
              </a:lnSpc>
              <a:spcBef>
                <a:spcPts val="1000"/>
              </a:spcBef>
              <a:spcAft>
                <a:spcPts val="0"/>
              </a:spcAft>
              <a:buClr>
                <a:schemeClr val="dk1"/>
              </a:buClr>
              <a:buSzPts val="1800"/>
              <a:buChar char="●"/>
            </a:pPr>
            <a:r>
              <a:rPr lang="pt-BR"/>
              <a:t>É melhor um governante ser temido (sem ser odiado) do que ser amado;</a:t>
            </a:r>
            <a:endParaRPr/>
          </a:p>
          <a:p>
            <a:pPr marL="228600" lvl="0" indent="-215900" algn="l" rtl="0">
              <a:lnSpc>
                <a:spcPct val="90000"/>
              </a:lnSpc>
              <a:spcBef>
                <a:spcPts val="1000"/>
              </a:spcBef>
              <a:spcAft>
                <a:spcPts val="0"/>
              </a:spcAft>
              <a:buClr>
                <a:schemeClr val="dk1"/>
              </a:buClr>
              <a:buSzPts val="1800"/>
              <a:buChar char="●"/>
            </a:pPr>
            <a:r>
              <a:rPr lang="pt-BR"/>
              <a:t>Amizades alcançadas com dinheiro e não pela “nobreza da alma” são voláteis e não confiáveis;</a:t>
            </a:r>
            <a:endParaRPr/>
          </a:p>
          <a:p>
            <a:pPr marL="228600" lvl="0" indent="-215900" algn="l" rtl="0">
              <a:lnSpc>
                <a:spcPct val="90000"/>
              </a:lnSpc>
              <a:spcBef>
                <a:spcPts val="1000"/>
              </a:spcBef>
              <a:spcAft>
                <a:spcPts val="0"/>
              </a:spcAft>
              <a:buClr>
                <a:schemeClr val="dk1"/>
              </a:buClr>
              <a:buSzPts val="1800"/>
              <a:buChar char="●"/>
            </a:pPr>
            <a:r>
              <a:rPr lang="pt-BR"/>
              <a:t>O líder deve estimular os negócios dos cidadãos de bem, e prover lazer em épocas convenientes;</a:t>
            </a:r>
            <a:endParaRPr/>
          </a:p>
          <a:p>
            <a:pPr marL="228600" lvl="0" indent="-215900" algn="l" rtl="0">
              <a:lnSpc>
                <a:spcPct val="90000"/>
              </a:lnSpc>
              <a:spcBef>
                <a:spcPts val="1000"/>
              </a:spcBef>
              <a:spcAft>
                <a:spcPts val="2100"/>
              </a:spcAft>
              <a:buClr>
                <a:schemeClr val="dk1"/>
              </a:buClr>
              <a:buSzPts val="1800"/>
              <a:buChar char="●"/>
            </a:pPr>
            <a:r>
              <a:rPr lang="pt-BR"/>
              <a:t>Usar métodos violentos ou restritivos pode ser justificado para alcançar certos objetivos.</a:t>
            </a:r>
            <a:endParaRPr/>
          </a:p>
        </p:txBody>
      </p:sp>
      <p:pic>
        <p:nvPicPr>
          <p:cNvPr id="171" name="Google Shape;171;p18"/>
          <p:cNvPicPr preferRelativeResize="0"/>
          <p:nvPr/>
        </p:nvPicPr>
        <p:blipFill>
          <a:blip r:embed="rId3">
            <a:alphaModFix/>
          </a:blip>
          <a:stretch>
            <a:fillRect/>
          </a:stretch>
        </p:blipFill>
        <p:spPr>
          <a:xfrm>
            <a:off x="8602722" y="1322400"/>
            <a:ext cx="3273178" cy="4649400"/>
          </a:xfrm>
          <a:prstGeom prst="rect">
            <a:avLst/>
          </a:prstGeom>
          <a:noFill/>
          <a:ln w="76200" cap="flat" cmpd="sng">
            <a:solidFill>
              <a:schemeClr val="dk2"/>
            </a:solidFill>
            <a:prstDash val="solid"/>
            <a:round/>
            <a:headEnd type="none" w="sm" len="sm"/>
            <a:tailEnd type="none" w="sm" len="sm"/>
          </a:ln>
        </p:spPr>
      </p:pic>
      <p:sp>
        <p:nvSpPr>
          <p:cNvPr id="172" name="Google Shape;172;p18"/>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“O Príncipe”</a:t>
            </a:r>
            <a:endParaRPr/>
          </a:p>
        </p:txBody>
      </p:sp>
      <p:sp>
        <p:nvSpPr>
          <p:cNvPr id="173" name="Google Shape;17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1098467" y="1155700"/>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Como o Engenheiro entra na história?</a:t>
            </a:r>
            <a:endParaRPr/>
          </a:p>
        </p:txBody>
      </p:sp>
      <p:sp>
        <p:nvSpPr>
          <p:cNvPr id="179" name="Google Shape;179;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6</a:t>
            </a:fld>
            <a:endParaRPr/>
          </a:p>
        </p:txBody>
      </p:sp>
      <p:pic>
        <p:nvPicPr>
          <p:cNvPr id="180" name="Google Shape;180;p19"/>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181" name="Google Shape;181;p19"/>
          <p:cNvPicPr preferRelativeResize="0"/>
          <p:nvPr/>
        </p:nvPicPr>
        <p:blipFill>
          <a:blip r:embed="rId3">
            <a:alphaModFix/>
          </a:blip>
          <a:stretch>
            <a:fillRect/>
          </a:stretch>
        </p:blipFill>
        <p:spPr>
          <a:xfrm rot="1054409">
            <a:off x="5260903" y="326779"/>
            <a:ext cx="2560368" cy="2560368"/>
          </a:xfrm>
          <a:prstGeom prst="rect">
            <a:avLst/>
          </a:prstGeom>
          <a:noFill/>
          <a:ln>
            <a:noFill/>
          </a:ln>
        </p:spPr>
      </p:pic>
      <p:pic>
        <p:nvPicPr>
          <p:cNvPr id="182" name="Google Shape;182;p19"/>
          <p:cNvPicPr preferRelativeResize="0"/>
          <p:nvPr/>
        </p:nvPicPr>
        <p:blipFill>
          <a:blip r:embed="rId3">
            <a:alphaModFix/>
          </a:blip>
          <a:stretch>
            <a:fillRect/>
          </a:stretch>
        </p:blipFill>
        <p:spPr>
          <a:xfrm rot="1054409">
            <a:off x="326778" y="4216179"/>
            <a:ext cx="2560368" cy="2560368"/>
          </a:xfrm>
          <a:prstGeom prst="rect">
            <a:avLst/>
          </a:prstGeom>
          <a:noFill/>
          <a:ln>
            <a:noFill/>
          </a:ln>
        </p:spPr>
      </p:pic>
      <p:pic>
        <p:nvPicPr>
          <p:cNvPr id="183" name="Google Shape;183;p19"/>
          <p:cNvPicPr preferRelativeResize="0"/>
          <p:nvPr/>
        </p:nvPicPr>
        <p:blipFill>
          <a:blip r:embed="rId3">
            <a:alphaModFix/>
          </a:blip>
          <a:stretch>
            <a:fillRect/>
          </a:stretch>
        </p:blipFill>
        <p:spPr>
          <a:xfrm rot="-1614315">
            <a:off x="253353" y="81628"/>
            <a:ext cx="2560367" cy="25603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Definição de engenheiro</a:t>
            </a:r>
            <a:endParaRPr/>
          </a:p>
        </p:txBody>
      </p:sp>
      <p:sp>
        <p:nvSpPr>
          <p:cNvPr id="189" name="Google Shape;189;p20"/>
          <p:cNvSpPr txBox="1">
            <a:spLocks noGrp="1"/>
          </p:cNvSpPr>
          <p:nvPr>
            <p:ph type="body" idx="1"/>
          </p:nvPr>
        </p:nvSpPr>
        <p:spPr>
          <a:xfrm>
            <a:off x="356025" y="1940825"/>
            <a:ext cx="8067600" cy="4031100"/>
          </a:xfrm>
          <a:prstGeom prst="rect">
            <a:avLst/>
          </a:prstGeom>
          <a:noFill/>
          <a:ln>
            <a:noFill/>
          </a:ln>
        </p:spPr>
        <p:txBody>
          <a:bodyPr spcFirstLastPara="1" wrap="square" lIns="91425" tIns="45700" rIns="91425" bIns="45700" anchor="t" anchorCtr="0">
            <a:noAutofit/>
          </a:bodyPr>
          <a:lstStyle/>
          <a:p>
            <a:pPr marL="228600" lvl="0" indent="-204470" algn="l" rtl="0">
              <a:lnSpc>
                <a:spcPct val="80000"/>
              </a:lnSpc>
              <a:spcBef>
                <a:spcPts val="0"/>
              </a:spcBef>
              <a:spcAft>
                <a:spcPts val="0"/>
              </a:spcAft>
              <a:buClr>
                <a:schemeClr val="dk1"/>
              </a:buClr>
              <a:buSzPts val="2000"/>
              <a:buChar char="●"/>
            </a:pPr>
            <a:r>
              <a:rPr lang="pt-BR" sz="2000"/>
              <a:t>“Formar-se engenheiro [é] ... preparar-se para ser </a:t>
            </a:r>
            <a:r>
              <a:rPr lang="pt-BR" sz="2000" u="sng"/>
              <a:t>agente transformador</a:t>
            </a:r>
            <a:r>
              <a:rPr lang="pt-BR" sz="2000"/>
              <a:t> da natureza em favor do homem.” - Dr. Eng. Paulo Chaves de Rezende Martins (1998)</a:t>
            </a:r>
            <a:endParaRPr sz="2000"/>
          </a:p>
          <a:p>
            <a:pPr marL="228600" lvl="0" indent="-204470" algn="l" rtl="0">
              <a:lnSpc>
                <a:spcPct val="80000"/>
              </a:lnSpc>
              <a:spcBef>
                <a:spcPts val="1000"/>
              </a:spcBef>
              <a:spcAft>
                <a:spcPts val="0"/>
              </a:spcAft>
              <a:buClr>
                <a:schemeClr val="dk1"/>
              </a:buClr>
              <a:buSzPts val="2000"/>
              <a:buChar char="●"/>
            </a:pPr>
            <a:r>
              <a:rPr lang="pt-BR" sz="2000"/>
              <a:t>“Engenharia é a prática da </a:t>
            </a:r>
            <a:r>
              <a:rPr lang="pt-BR" sz="2000" u="sng"/>
              <a:t>aplicação segura e econômica das leis científicas</a:t>
            </a:r>
            <a:r>
              <a:rPr lang="pt-BR" sz="2000"/>
              <a:t> que governam as forças e materiais da Natureza, através da organização, design e construção, para o </a:t>
            </a:r>
            <a:r>
              <a:rPr lang="pt-BR" sz="2000" u="sng"/>
              <a:t>benefício da humanidade</a:t>
            </a:r>
            <a:r>
              <a:rPr lang="pt-BR" sz="2000"/>
              <a:t>.” – S.E. Lindsay (1920)</a:t>
            </a:r>
            <a:endParaRPr sz="2000"/>
          </a:p>
          <a:p>
            <a:pPr marL="228600" lvl="0" indent="-204470" algn="l" rtl="0">
              <a:lnSpc>
                <a:spcPct val="80000"/>
              </a:lnSpc>
              <a:spcBef>
                <a:spcPts val="1000"/>
              </a:spcBef>
              <a:spcAft>
                <a:spcPts val="0"/>
              </a:spcAft>
              <a:buClr>
                <a:schemeClr val="dk1"/>
              </a:buClr>
              <a:buSzPts val="2000"/>
              <a:buChar char="●"/>
            </a:pPr>
            <a:r>
              <a:rPr lang="pt-BR" sz="2000"/>
              <a:t>“É responsabilidade do engenheiro </a:t>
            </a:r>
            <a:r>
              <a:rPr lang="pt-BR" sz="2000" u="sng"/>
              <a:t>estar atento às necessidades sociais</a:t>
            </a:r>
            <a:r>
              <a:rPr lang="pt-BR" sz="2000"/>
              <a:t> e decidir como as leis da ciência podem ser melhor adaptadas através da Engenharia a fim de cumprir essas necessidades.” – John C. Callhoun, Jr. (1963)</a:t>
            </a:r>
            <a:endParaRPr sz="2000"/>
          </a:p>
          <a:p>
            <a:pPr marL="228600" lvl="0" indent="-204470" algn="l" rtl="0">
              <a:lnSpc>
                <a:spcPct val="80000"/>
              </a:lnSpc>
              <a:spcBef>
                <a:spcPts val="1000"/>
              </a:spcBef>
              <a:spcAft>
                <a:spcPts val="2100"/>
              </a:spcAft>
              <a:buClr>
                <a:schemeClr val="dk1"/>
              </a:buClr>
              <a:buSzPts val="2000"/>
              <a:buChar char="●"/>
            </a:pPr>
            <a:r>
              <a:rPr lang="pt-BR" sz="2000"/>
              <a:t>“Engenharia é a profissão na qual o conhecimento das ciências matemáticas e naturais, obtido através do estudo, experiência e prática, é aplicado com julgamento no desenvolvimento de novos meios de utilizar, economicamente, os materiais e forças da Natureza para o benefício da humanidade.” – Comitê de Certificação de Engenharia e Tecnologia dos Estados Unidos (1982)</a:t>
            </a:r>
            <a:endParaRPr sz="2000"/>
          </a:p>
        </p:txBody>
      </p:sp>
      <p:sp>
        <p:nvSpPr>
          <p:cNvPr id="190" name="Google Shape;19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7</a:t>
            </a:fld>
            <a:endParaRPr/>
          </a:p>
        </p:txBody>
      </p:sp>
      <p:pic>
        <p:nvPicPr>
          <p:cNvPr id="191" name="Google Shape;191;p20"/>
          <p:cNvPicPr preferRelativeResize="0"/>
          <p:nvPr/>
        </p:nvPicPr>
        <p:blipFill>
          <a:blip r:embed="rId3">
            <a:alphaModFix/>
          </a:blip>
          <a:stretch>
            <a:fillRect/>
          </a:stretch>
        </p:blipFill>
        <p:spPr>
          <a:xfrm>
            <a:off x="8536500" y="2203050"/>
            <a:ext cx="3378825" cy="337882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1098467" y="1155700"/>
            <a:ext cx="6116100" cy="46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O engenheiro é estimulado a participar da vida pública e da política?</a:t>
            </a:r>
            <a:endParaRPr/>
          </a:p>
        </p:txBody>
      </p:sp>
      <p:sp>
        <p:nvSpPr>
          <p:cNvPr id="197" name="Google Shape;197;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8</a:t>
            </a:fld>
            <a:endParaRPr/>
          </a:p>
        </p:txBody>
      </p:sp>
      <p:pic>
        <p:nvPicPr>
          <p:cNvPr id="198" name="Google Shape;198;p21"/>
          <p:cNvPicPr preferRelativeResize="0"/>
          <p:nvPr/>
        </p:nvPicPr>
        <p:blipFill>
          <a:blip r:embed="rId3">
            <a:alphaModFix/>
          </a:blip>
          <a:stretch>
            <a:fillRect/>
          </a:stretch>
        </p:blipFill>
        <p:spPr>
          <a:xfrm rot="-2539131">
            <a:off x="5820553" y="3970854"/>
            <a:ext cx="2560368" cy="2560368"/>
          </a:xfrm>
          <a:prstGeom prst="rect">
            <a:avLst/>
          </a:prstGeom>
          <a:noFill/>
          <a:ln>
            <a:noFill/>
          </a:ln>
        </p:spPr>
      </p:pic>
      <p:pic>
        <p:nvPicPr>
          <p:cNvPr id="199" name="Google Shape;199;p21"/>
          <p:cNvPicPr preferRelativeResize="0"/>
          <p:nvPr/>
        </p:nvPicPr>
        <p:blipFill>
          <a:blip r:embed="rId3">
            <a:alphaModFix/>
          </a:blip>
          <a:stretch>
            <a:fillRect/>
          </a:stretch>
        </p:blipFill>
        <p:spPr>
          <a:xfrm rot="1054409">
            <a:off x="5260903" y="326779"/>
            <a:ext cx="2560368" cy="2560368"/>
          </a:xfrm>
          <a:prstGeom prst="rect">
            <a:avLst/>
          </a:prstGeom>
          <a:noFill/>
          <a:ln>
            <a:noFill/>
          </a:ln>
        </p:spPr>
      </p:pic>
      <p:pic>
        <p:nvPicPr>
          <p:cNvPr id="200" name="Google Shape;200;p21"/>
          <p:cNvPicPr preferRelativeResize="0"/>
          <p:nvPr/>
        </p:nvPicPr>
        <p:blipFill>
          <a:blip r:embed="rId3">
            <a:alphaModFix/>
          </a:blip>
          <a:stretch>
            <a:fillRect/>
          </a:stretch>
        </p:blipFill>
        <p:spPr>
          <a:xfrm rot="1054409">
            <a:off x="-523943" y="4477132"/>
            <a:ext cx="2389785" cy="2389785"/>
          </a:xfrm>
          <a:prstGeom prst="rect">
            <a:avLst/>
          </a:prstGeom>
          <a:noFill/>
          <a:ln>
            <a:noFill/>
          </a:ln>
        </p:spPr>
      </p:pic>
      <p:pic>
        <p:nvPicPr>
          <p:cNvPr id="201" name="Google Shape;201;p21"/>
          <p:cNvPicPr preferRelativeResize="0"/>
          <p:nvPr/>
        </p:nvPicPr>
        <p:blipFill>
          <a:blip r:embed="rId3">
            <a:alphaModFix/>
          </a:blip>
          <a:stretch>
            <a:fillRect/>
          </a:stretch>
        </p:blipFill>
        <p:spPr>
          <a:xfrm rot="-1614315">
            <a:off x="253353" y="81628"/>
            <a:ext cx="2560367" cy="25603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title"/>
          </p:nvPr>
        </p:nvSpPr>
        <p:spPr>
          <a:xfrm>
            <a:off x="1730000" y="525000"/>
            <a:ext cx="9385200" cy="121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a:t>“Política: Para não ser idiota”</a:t>
            </a:r>
            <a:endParaRPr/>
          </a:p>
        </p:txBody>
      </p:sp>
      <p:sp>
        <p:nvSpPr>
          <p:cNvPr id="207" name="Google Shape;207;p22"/>
          <p:cNvSpPr txBox="1">
            <a:spLocks noGrp="1"/>
          </p:cNvSpPr>
          <p:nvPr>
            <p:ph type="body" idx="1"/>
          </p:nvPr>
        </p:nvSpPr>
        <p:spPr>
          <a:xfrm>
            <a:off x="1730000" y="2090075"/>
            <a:ext cx="6569400" cy="388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pt-BR"/>
              <a:t>Mario Sergio Cortella (1954 – presente): filósofo, escritor e professor do Departamento de Teologia e Estudos Religiosos na PUC-SP.</a:t>
            </a:r>
            <a:endParaRPr/>
          </a:p>
          <a:p>
            <a:pPr marL="228600" lvl="0" indent="-228600" algn="l" rtl="0">
              <a:lnSpc>
                <a:spcPct val="90000"/>
              </a:lnSpc>
              <a:spcBef>
                <a:spcPts val="1000"/>
              </a:spcBef>
              <a:spcAft>
                <a:spcPts val="0"/>
              </a:spcAft>
              <a:buClr>
                <a:schemeClr val="dk1"/>
              </a:buClr>
              <a:buSzPts val="2800"/>
              <a:buChar char="●"/>
            </a:pPr>
            <a:r>
              <a:rPr lang="pt-BR"/>
              <a:t>Renato Janine Ribeiro (1949 – presente): filósofo, ex-ministro da educação.</a:t>
            </a:r>
            <a:endParaRPr/>
          </a:p>
          <a:p>
            <a:pPr marL="228600" lvl="0" indent="-228600" algn="l" rtl="0">
              <a:lnSpc>
                <a:spcPct val="90000"/>
              </a:lnSpc>
              <a:spcBef>
                <a:spcPts val="1000"/>
              </a:spcBef>
              <a:spcAft>
                <a:spcPts val="0"/>
              </a:spcAft>
              <a:buClr>
                <a:schemeClr val="dk1"/>
              </a:buClr>
              <a:buSzPts val="2800"/>
              <a:buChar char="●"/>
            </a:pPr>
            <a:r>
              <a:rPr lang="pt-BR"/>
              <a:t>“... a expressão idiótes, em grego, significa aquele que só vive a vida privada, que recusa a política, que diz não à política.” – Cortella.</a:t>
            </a:r>
            <a:endParaRPr/>
          </a:p>
          <a:p>
            <a:pPr marL="228600" lvl="0" indent="-228600" algn="l" rtl="0">
              <a:lnSpc>
                <a:spcPct val="90000"/>
              </a:lnSpc>
              <a:spcBef>
                <a:spcPts val="1000"/>
              </a:spcBef>
              <a:spcAft>
                <a:spcPts val="2100"/>
              </a:spcAft>
              <a:buClr>
                <a:schemeClr val="dk1"/>
              </a:buClr>
              <a:buSzPts val="2800"/>
              <a:buChar char="●"/>
            </a:pPr>
            <a:r>
              <a:rPr lang="pt-BR"/>
              <a:t>“... para a própria sociedade grega ... não haveria liberdade fora da política. Quer dizer, o idiota não é livre porque toma conta do próprio nariz, pois só é livre aquele que se envolve na vida pública, na vida coletiva.” – Cortella.</a:t>
            </a:r>
            <a:endParaRPr/>
          </a:p>
        </p:txBody>
      </p:sp>
      <p:sp>
        <p:nvSpPr>
          <p:cNvPr id="208" name="Google Shape;208;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pt-BR"/>
              <a:t>9</a:t>
            </a:fld>
            <a:endParaRPr/>
          </a:p>
        </p:txBody>
      </p:sp>
      <p:pic>
        <p:nvPicPr>
          <p:cNvPr id="209" name="Google Shape;209;p22"/>
          <p:cNvPicPr preferRelativeResize="0"/>
          <p:nvPr/>
        </p:nvPicPr>
        <p:blipFill>
          <a:blip r:embed="rId3">
            <a:alphaModFix/>
          </a:blip>
          <a:stretch>
            <a:fillRect/>
          </a:stretch>
        </p:blipFill>
        <p:spPr>
          <a:xfrm>
            <a:off x="8557438" y="1209275"/>
            <a:ext cx="3171825" cy="476250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1667</Words>
  <Application>Microsoft Office PowerPoint</Application>
  <PresentationFormat>Personalizar</PresentationFormat>
  <Paragraphs>184</Paragraphs>
  <Slides>36</Slides>
  <Notes>36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Arial</vt:lpstr>
      <vt:lpstr>Montserrat</vt:lpstr>
      <vt:lpstr>Lato</vt:lpstr>
      <vt:lpstr>Calibri</vt:lpstr>
      <vt:lpstr>Focus</vt:lpstr>
      <vt:lpstr>O papel do engenheiro na política e na vida pública</vt:lpstr>
      <vt:lpstr>Política: Definição</vt:lpstr>
      <vt:lpstr>Política: Histórico</vt:lpstr>
      <vt:lpstr>“A Política”</vt:lpstr>
      <vt:lpstr>“O Príncipe”</vt:lpstr>
      <vt:lpstr>Como o Engenheiro entra na história?</vt:lpstr>
      <vt:lpstr>Definição de engenheiro</vt:lpstr>
      <vt:lpstr>O engenheiro é estimulado a participar da vida pública e da política?</vt:lpstr>
      <vt:lpstr>“Política: Para não ser idiota”</vt:lpstr>
      <vt:lpstr>Como  a política influencia a vida do engenheiro?</vt:lpstr>
      <vt:lpstr>Como o engenheiro pode impactar a sociedade através da política?</vt:lpstr>
      <vt:lpstr>Maiores economias do mundo</vt:lpstr>
      <vt:lpstr>Introdução à Engenharia - Walter A. Bazzo e Luiz Teixeira do V. Pereira</vt:lpstr>
      <vt:lpstr>Riscos e impactos negativos que os avanços tecnológicos trouxeram para a humanidade:</vt:lpstr>
      <vt:lpstr>Riscos e impactos negativos que os avanços tecnológicos trouxeram para a humanidade:</vt:lpstr>
      <vt:lpstr>De que forma a engenharia contribui diretamente para a sociedade?</vt:lpstr>
      <vt:lpstr>Engenharia em ação no Brasil</vt:lpstr>
      <vt:lpstr>Engenharia que deveria entrar em ação ou que foi mal executada no Brasil</vt:lpstr>
      <vt:lpstr>Engenheiros na política brasileira</vt:lpstr>
      <vt:lpstr>Impacto e Representatividade</vt:lpstr>
      <vt:lpstr>Os Papéis do Engenheiro</vt:lpstr>
      <vt:lpstr>Temos quantos engenheiros no congresso nacional?</vt:lpstr>
      <vt:lpstr>Engenheiros na política brasileira</vt:lpstr>
      <vt:lpstr>Engenheiros na política brasileira</vt:lpstr>
      <vt:lpstr>Engenheiros na política brasileira</vt:lpstr>
      <vt:lpstr>Representantes Públicos e Tecnologia </vt:lpstr>
      <vt:lpstr>Representantes Públicos e Grandes Desafios </vt:lpstr>
      <vt:lpstr>O que a formação em engenharia agrega ao profissional?</vt:lpstr>
      <vt:lpstr>Prós e Contras: A Formação do Engenheiro</vt:lpstr>
      <vt:lpstr>Um governo de engenheiros é a solução para todos os problemas?</vt:lpstr>
      <vt:lpstr>Prós e Contras: A Participação do Engenheiro</vt:lpstr>
      <vt:lpstr>A Tecnocracia</vt:lpstr>
      <vt:lpstr>A Tecnocracia</vt:lpstr>
      <vt:lpstr>Um governo de engenheiros é a solução para todos os problemas?</vt:lpstr>
      <vt:lpstr>Referências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papel do engenheiro na política e na vida pública</dc:title>
  <cp:lastModifiedBy>UFSC-410</cp:lastModifiedBy>
  <cp:revision>2</cp:revision>
  <dcterms:modified xsi:type="dcterms:W3CDTF">2019-09-12T14:03:57Z</dcterms:modified>
</cp:coreProperties>
</file>